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
      <p:font typeface="Raleway"/>
      <p:regular r:id="rId31"/>
      <p:bold r:id="rId32"/>
      <p:italic r:id="rId33"/>
      <p:boldItalic r:id="rId34"/>
    </p:embeddedFont>
    <p:embeddedFont>
      <p:font typeface="Playfair Display"/>
      <p:regular r:id="rId35"/>
      <p:bold r:id="rId36"/>
      <p:italic r:id="rId37"/>
      <p:boldItalic r:id="rId38"/>
    </p:embeddedFont>
    <p:embeddedFont>
      <p:font typeface="Montserrat"/>
      <p:regular r:id="rId39"/>
      <p:bold r:id="rId40"/>
      <p:italic r:id="rId41"/>
      <p:boldItalic r:id="rId42"/>
    </p:embeddedFont>
    <p:embeddedFont>
      <p:font typeface="Average"/>
      <p:regular r:id="rId43"/>
    </p:embeddedFont>
    <p:embeddedFont>
      <p:font typeface="Open Sans Medium"/>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721">
          <p15:clr>
            <a:srgbClr val="747775"/>
          </p15:clr>
        </p15:guide>
        <p15:guide id="2" pos="566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21"/>
        <p:guide pos="566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OpenSansMedium-regular.fntdata"/><Relationship Id="rId43" Type="http://schemas.openxmlformats.org/officeDocument/2006/relationships/font" Target="fonts/Average-regular.fntdata"/><Relationship Id="rId46" Type="http://schemas.openxmlformats.org/officeDocument/2006/relationships/font" Target="fonts/OpenSansMedium-italic.fntdata"/><Relationship Id="rId45" Type="http://schemas.openxmlformats.org/officeDocument/2006/relationships/font" Target="fonts/OpenSa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OpenSansMedium-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Ubuntu-boldItalic.fntdata"/><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PlayfairDisplay-regular.fntdata"/><Relationship Id="rId34" Type="http://schemas.openxmlformats.org/officeDocument/2006/relationships/font" Target="fonts/Raleway-boldItalic.fntdata"/><Relationship Id="rId37" Type="http://schemas.openxmlformats.org/officeDocument/2006/relationships/font" Target="fonts/PlayfairDisplay-italic.fntdata"/><Relationship Id="rId36" Type="http://schemas.openxmlformats.org/officeDocument/2006/relationships/font" Target="fonts/PlayfairDisplay-bold.fntdata"/><Relationship Id="rId39" Type="http://schemas.openxmlformats.org/officeDocument/2006/relationships/font" Target="fonts/Montserrat-regular.fntdata"/><Relationship Id="rId38" Type="http://schemas.openxmlformats.org/officeDocument/2006/relationships/font" Target="fonts/PlayfairDispl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bold.fntdata"/><Relationship Id="rId27" Type="http://schemas.openxmlformats.org/officeDocument/2006/relationships/font" Target="fonts/Ubuntu-regular.fntdata"/><Relationship Id="rId29" Type="http://schemas.openxmlformats.org/officeDocument/2006/relationships/font" Target="fonts/Ubuntu-italic.fntdata"/><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bc84acd0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bc84acd0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HTML: esqueleto da página, costumo pensar em uma caixa grande com caixas menores dentro que formam um conjunto (página); </a:t>
            </a:r>
            <a:endParaRPr/>
          </a:p>
          <a:p>
            <a:pPr indent="0" lvl="0" marL="0" rtl="0" algn="l">
              <a:spcBef>
                <a:spcPts val="0"/>
              </a:spcBef>
              <a:spcAft>
                <a:spcPts val="0"/>
              </a:spcAft>
              <a:buNone/>
            </a:pPr>
            <a:r>
              <a:rPr lang="pt-BR"/>
              <a:t>CSS: define o estilo da página, aplicado diretamente nas tags HTML. Define cor, tamanhp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620c7e4b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620c7e4b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HTML existe desde 1991 e atualmente está na versão 5; </a:t>
            </a:r>
            <a:endParaRPr/>
          </a:p>
          <a:p>
            <a:pPr indent="0" lvl="0" marL="0" rtl="0" algn="l">
              <a:spcBef>
                <a:spcPts val="0"/>
              </a:spcBef>
              <a:spcAft>
                <a:spcPts val="0"/>
              </a:spcAft>
              <a:buNone/>
            </a:pPr>
            <a:r>
              <a:rPr lang="pt-BR"/>
              <a:t>Divido entre head (cabeça) e body (corpo), onde forma um conjunto de elementos como textos, parágrafos, imagens etc. que traduzem o documento .html para ser interpretado pelo navegador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816fbf73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816fbf73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HTML: esqueleto da página, costumo pensar em uma caixa grande com caixas menores dentro que formam um conjunto (página); </a:t>
            </a:r>
            <a:endParaRPr/>
          </a:p>
          <a:p>
            <a:pPr indent="0" lvl="0" marL="0" rtl="0" algn="l">
              <a:spcBef>
                <a:spcPts val="0"/>
              </a:spcBef>
              <a:spcAft>
                <a:spcPts val="0"/>
              </a:spcAft>
              <a:buNone/>
            </a:pPr>
            <a:r>
              <a:rPr lang="pt-BR"/>
              <a:t>CSS: define o estilo da página, aplicado diretamente nas tags HTML. Define cor, tamanhp etc..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816fbf73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816fbf73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620c7e4b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620c7e4b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620c7e4b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620c7e4b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620c7e4bd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620c7e4bd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620c7e4bd_5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620c7e4bd_5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620c7e4b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620c7e4b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620c7e4bd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620c7e4bd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4620c7e4bd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4620c7e4bd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4620c7e4bd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4620c7e4bd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85d27f2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85d27f2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85ae36c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85ae36c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bc5bd2c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bc5bd2c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620c7e4b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620c7e4b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816fbf73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816fbf73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1"/>
                </a:solidFill>
                <a:latin typeface="Open Sans"/>
                <a:ea typeface="Open Sans"/>
                <a:cs typeface="Open Sans"/>
                <a:sym typeface="Open Sans"/>
              </a:rPr>
              <a:t>Linguagens onde apenas o seu NAVEGADOR vai entender. Quem vai processar essa linguagem não é o servidor, e sim o seu navegador(Chrome, IE, Firefox, etc...</a:t>
            </a:r>
            <a:r>
              <a:rPr lang="pt-BR" sz="1200" u="sng">
                <a:solidFill>
                  <a:schemeClr val="dk1"/>
                </a:solidFill>
                <a:latin typeface="Open Sans"/>
                <a:ea typeface="Open Sans"/>
                <a:cs typeface="Open Sans"/>
                <a:sym typeface="Open Sans"/>
              </a:rPr>
              <a:t>)</a:t>
            </a:r>
            <a:r>
              <a:rPr lang="pt-BR" sz="1200">
                <a:solidFill>
                  <a:schemeClr val="dk1"/>
                </a:solidFill>
                <a:latin typeface="Open Sans"/>
                <a:ea typeface="Open Sans"/>
                <a:cs typeface="Open Sans"/>
                <a:sym typeface="Open Sans"/>
              </a:rPr>
              <a:t>. Significa "lado do cliente", ou seja, aplicações que rodam no computador do usuário sem necessidade de processamento de seu servidor para efetuar determinada tarefa. Quando você digita no navegador um endereço(URL), Ele manda para um servidor uma requisição(um pedido), e essa requisição retorna a parte visual que o usuário precisa ver.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bc5bd2c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bc5bd2c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desenvolvedor front-end dá vida a uma interface por meio de código com tecnologias da WEB, ele cria o layout que foi disponibilizado, cria as partes de uma aplicação como o cabeçalho, o corpo, o rodapé.Ele é responsável pelas iterações que o site faz com o usuário, como a criação de botões.</a:t>
            </a:r>
            <a:endParaRPr/>
          </a:p>
          <a:p>
            <a:pPr indent="0" lvl="0" marL="0" rtl="0" algn="l">
              <a:spcBef>
                <a:spcPts val="0"/>
              </a:spcBef>
              <a:spcAft>
                <a:spcPts val="0"/>
              </a:spcAft>
              <a:buNone/>
            </a:pPr>
            <a:r>
              <a:rPr lang="pt-BR"/>
              <a:t>Além de garantir que o site/aplicativo seja usável e responsivo podendo se comportar em diferentes dispositivos (desktop, celular, tablet etc) além de garanir acessibilidade para todos.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Sendo assim, tornar o design criado posteriormente em uma realidade interativa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85ae36c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85ae36c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desenvolvedor front-end dá vida a uma interface por meio de código com tecnologias da WEB, ele cria o layout que foi disponibilizado, cria as partes de uma aplicação como o cabeçalho, o corpo, o rodapé.Ele é responsável pelas iterações que o site faz com o usuário, como a criação de botões.</a:t>
            </a:r>
            <a:endParaRPr/>
          </a:p>
          <a:p>
            <a:pPr indent="0" lvl="0" marL="0" rtl="0" algn="l">
              <a:spcBef>
                <a:spcPts val="0"/>
              </a:spcBef>
              <a:spcAft>
                <a:spcPts val="0"/>
              </a:spcAft>
              <a:buNone/>
            </a:pPr>
            <a:r>
              <a:rPr lang="pt-BR"/>
              <a:t>Além de garantir que o site/aplicativo seja usável e responsivo podendo se comportar em diferentes dispositivos (desktop, celular, tablet etc) além de garanir acessibilidade para todos.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Sendo assim, tornar o design criado posteriormente em uma realidade interativa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620c7e4bd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620c7e4bd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makers">
  <p:cSld name="TITLE_1">
    <p:bg>
      <p:bgPr>
        <a:solidFill>
          <a:srgbClr val="713405"/>
        </a:solidFill>
      </p:bgPr>
    </p:bg>
    <p:spTree>
      <p:nvGrpSpPr>
        <p:cNvPr id="54" name="Shape 54"/>
        <p:cNvGrpSpPr/>
        <p:nvPr/>
      </p:nvGrpSpPr>
      <p:grpSpPr>
        <a:xfrm>
          <a:off x="0" y="0"/>
          <a:ext cx="0" cy="0"/>
          <a:chOff x="0" y="0"/>
          <a:chExt cx="0" cy="0"/>
        </a:xfrm>
      </p:grpSpPr>
      <p:sp>
        <p:nvSpPr>
          <p:cNvPr id="55" name="Google Shape;55;p13"/>
          <p:cNvSpPr/>
          <p:nvPr/>
        </p:nvSpPr>
        <p:spPr>
          <a:xfrm>
            <a:off x="4286250" y="0"/>
            <a:ext cx="72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358475" y="0"/>
            <a:ext cx="3853200" cy="5143500"/>
          </a:xfrm>
          <a:prstGeom prst="rect">
            <a:avLst/>
          </a:prstGeom>
          <a:solidFill>
            <a:srgbClr val="A14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344250" y="1403850"/>
            <a:ext cx="8455500" cy="2146800"/>
          </a:xfrm>
          <a:prstGeom prst="rect">
            <a:avLst/>
          </a:prstGeom>
          <a:solidFill>
            <a:schemeClr val="accent3"/>
          </a:solidFill>
        </p:spPr>
        <p:txBody>
          <a:bodyPr anchorCtr="0" anchor="ctr" bIns="91425" lIns="91425" spcFirstLastPara="1" rIns="91425" wrap="square" tIns="91425">
            <a:normAutofit/>
          </a:bodyPr>
          <a:lstStyle>
            <a:lvl1pPr lvl="0" rtl="0" algn="ctr">
              <a:spcBef>
                <a:spcPts val="0"/>
              </a:spcBef>
              <a:spcAft>
                <a:spcPts val="0"/>
              </a:spcAft>
              <a:buSzPts val="6100"/>
              <a:buFont typeface="Average"/>
              <a:buNone/>
              <a:defRPr b="1" sz="6100">
                <a:latin typeface="Average"/>
                <a:ea typeface="Average"/>
                <a:cs typeface="Average"/>
                <a:sym typeface="Average"/>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58" name="Google Shape;58;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https://developer.mozilla.org/pt-BR/docs/Web/HTML/Element/bod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www.figma.com/file/dykEV9jRKyK7K83CQ74zfP/Portfolio-(Copy)?node-id=0%3A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344250" y="1403850"/>
            <a:ext cx="8455500" cy="2146800"/>
          </a:xfrm>
          <a:prstGeom prst="rect">
            <a:avLst/>
          </a:prstGeom>
          <a:solidFill>
            <a:srgbClr val="B4A7D6"/>
          </a:solidFill>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t-BR" sz="5020">
                <a:solidFill>
                  <a:schemeClr val="accent2"/>
                </a:solidFill>
                <a:latin typeface="Montserrat"/>
                <a:ea typeface="Montserrat"/>
                <a:cs typeface="Montserrat"/>
                <a:sym typeface="Montserrat"/>
              </a:rPr>
              <a:t>Módulo - HTML</a:t>
            </a:r>
            <a:endParaRPr sz="5020">
              <a:solidFill>
                <a:schemeClr val="accent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23"/>
          <p:cNvSpPr txBox="1"/>
          <p:nvPr>
            <p:ph idx="1" type="body"/>
          </p:nvPr>
        </p:nvSpPr>
        <p:spPr>
          <a:xfrm>
            <a:off x="311700" y="0"/>
            <a:ext cx="2808000" cy="5143500"/>
          </a:xfrm>
          <a:prstGeom prst="rect">
            <a:avLst/>
          </a:prstGeom>
          <a:solidFill>
            <a:srgbClr val="20124D"/>
          </a:solidFill>
        </p:spPr>
        <p:txBody>
          <a:bodyPr anchorCtr="0" anchor="t" bIns="91425" lIns="91425" spcFirstLastPara="1" rIns="91425" wrap="square" tIns="91425">
            <a:normAutofit/>
          </a:bodyPr>
          <a:lstStyle/>
          <a:p>
            <a:pPr indent="0" lvl="0" marL="450000" marR="0" rtl="0" algn="l">
              <a:lnSpc>
                <a:spcPct val="115000"/>
              </a:lnSpc>
              <a:spcBef>
                <a:spcPts val="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1200"/>
              </a:spcAft>
              <a:buClr>
                <a:schemeClr val="dk2"/>
              </a:buClr>
              <a:buSzPts val="1100"/>
              <a:buFont typeface="Arial"/>
              <a:buNone/>
            </a:pPr>
            <a:r>
              <a:rPr lang="pt-BR" sz="1800">
                <a:solidFill>
                  <a:srgbClr val="FFFFFF"/>
                </a:solidFill>
              </a:rPr>
              <a:t>Dividido em duas partes, sendo o HTML (linguagem de marcação) </a:t>
            </a:r>
            <a:r>
              <a:rPr lang="pt-BR" sz="1800">
                <a:solidFill>
                  <a:srgbClr val="FFFFFF"/>
                </a:solidFill>
              </a:rPr>
              <a:t>e</a:t>
            </a:r>
            <a:r>
              <a:rPr lang="pt-BR" sz="1800">
                <a:solidFill>
                  <a:srgbClr val="FFFFFF"/>
                </a:solidFill>
              </a:rPr>
              <a:t> CSS (linguagem de estilização)</a:t>
            </a:r>
            <a:endParaRPr sz="1800">
              <a:solidFill>
                <a:srgbClr val="FFFFFF"/>
              </a:solidFill>
            </a:endParaRPr>
          </a:p>
        </p:txBody>
      </p:sp>
      <p:sp>
        <p:nvSpPr>
          <p:cNvPr id="141" name="Google Shape;141;p23"/>
          <p:cNvSpPr txBox="1"/>
          <p:nvPr>
            <p:ph type="title"/>
          </p:nvPr>
        </p:nvSpPr>
        <p:spPr>
          <a:xfrm>
            <a:off x="387900" y="784200"/>
            <a:ext cx="34266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2"/>
              </a:buClr>
              <a:buSzPct val="44000"/>
              <a:buFont typeface="Arial"/>
              <a:buNone/>
            </a:pPr>
            <a:r>
              <a:rPr lang="pt-BR" sz="2500">
                <a:solidFill>
                  <a:srgbClr val="17181B"/>
                </a:solidFill>
                <a:highlight>
                  <a:srgbClr val="DA63C7"/>
                </a:highlight>
                <a:latin typeface="Montserrat"/>
                <a:ea typeface="Montserrat"/>
                <a:cs typeface="Montserrat"/>
                <a:sym typeface="Montserrat"/>
              </a:rPr>
              <a:t>Estrutura de uma página Web</a:t>
            </a:r>
            <a:endParaRPr sz="2500">
              <a:solidFill>
                <a:srgbClr val="17181B"/>
              </a:solidFill>
              <a:highlight>
                <a:srgbClr val="DA63C7"/>
              </a:highlight>
              <a:latin typeface="Montserrat"/>
              <a:ea typeface="Montserrat"/>
              <a:cs typeface="Montserrat"/>
              <a:sym typeface="Montserrat"/>
            </a:endParaRPr>
          </a:p>
          <a:p>
            <a:pPr indent="0" lvl="0" marL="0" rtl="0" algn="l">
              <a:spcBef>
                <a:spcPts val="0"/>
              </a:spcBef>
              <a:spcAft>
                <a:spcPts val="0"/>
              </a:spcAft>
              <a:buNone/>
            </a:pPr>
            <a:r>
              <a:t/>
            </a:r>
            <a:endParaRPr/>
          </a:p>
        </p:txBody>
      </p:sp>
      <p:grpSp>
        <p:nvGrpSpPr>
          <p:cNvPr id="142" name="Google Shape;142;p23"/>
          <p:cNvGrpSpPr/>
          <p:nvPr/>
        </p:nvGrpSpPr>
        <p:grpSpPr>
          <a:xfrm>
            <a:off x="4255656" y="1942521"/>
            <a:ext cx="4286914" cy="2910101"/>
            <a:chOff x="4267300" y="1676800"/>
            <a:chExt cx="4633500" cy="3145375"/>
          </a:xfrm>
        </p:grpSpPr>
        <p:pic>
          <p:nvPicPr>
            <p:cNvPr id="143" name="Google Shape;143;p23"/>
            <p:cNvPicPr preferRelativeResize="0"/>
            <p:nvPr/>
          </p:nvPicPr>
          <p:blipFill rotWithShape="1">
            <a:blip r:embed="rId3">
              <a:alphaModFix/>
            </a:blip>
            <a:srcRect b="21783" l="0" r="0" t="12444"/>
            <a:stretch/>
          </p:blipFill>
          <p:spPr>
            <a:xfrm>
              <a:off x="4267300" y="1676800"/>
              <a:ext cx="4057723" cy="2668974"/>
            </a:xfrm>
            <a:prstGeom prst="rect">
              <a:avLst/>
            </a:prstGeom>
            <a:noFill/>
            <a:ln>
              <a:noFill/>
            </a:ln>
          </p:spPr>
        </p:pic>
        <p:sp>
          <p:nvSpPr>
            <p:cNvPr id="144" name="Google Shape;144;p23"/>
            <p:cNvSpPr txBox="1"/>
            <p:nvPr/>
          </p:nvSpPr>
          <p:spPr>
            <a:xfrm>
              <a:off x="4707914" y="4345775"/>
              <a:ext cx="1381200" cy="476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Source Sans Pro"/>
                  <a:ea typeface="Source Sans Pro"/>
                  <a:cs typeface="Source Sans Pro"/>
                  <a:sym typeface="Source Sans Pro"/>
                </a:rPr>
                <a:t>HTML</a:t>
              </a:r>
              <a:endParaRPr b="1" sz="1500">
                <a:latin typeface="Source Sans Pro"/>
                <a:ea typeface="Source Sans Pro"/>
                <a:cs typeface="Source Sans Pro"/>
                <a:sym typeface="Source Sans Pro"/>
              </a:endParaRPr>
            </a:p>
          </p:txBody>
        </p:sp>
        <p:sp>
          <p:nvSpPr>
            <p:cNvPr id="145" name="Google Shape;145;p23"/>
            <p:cNvSpPr txBox="1"/>
            <p:nvPr/>
          </p:nvSpPr>
          <p:spPr>
            <a:xfrm>
              <a:off x="6297414" y="4345775"/>
              <a:ext cx="1333200" cy="476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a:latin typeface="Source Sans Pro"/>
                  <a:ea typeface="Source Sans Pro"/>
                  <a:cs typeface="Source Sans Pro"/>
                  <a:sym typeface="Source Sans Pro"/>
                </a:rPr>
                <a:t>    HTML + CSS</a:t>
              </a:r>
              <a:endParaRPr b="1">
                <a:latin typeface="Source Sans Pro"/>
                <a:ea typeface="Source Sans Pro"/>
                <a:cs typeface="Source Sans Pro"/>
                <a:sym typeface="Source Sans Pro"/>
              </a:endParaRPr>
            </a:p>
          </p:txBody>
        </p:sp>
        <p:sp>
          <p:nvSpPr>
            <p:cNvPr id="146" name="Google Shape;146;p23"/>
            <p:cNvSpPr txBox="1"/>
            <p:nvPr/>
          </p:nvSpPr>
          <p:spPr>
            <a:xfrm>
              <a:off x="7435050" y="1987925"/>
              <a:ext cx="1333200" cy="47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800">
                  <a:latin typeface="Source Sans Pro"/>
                  <a:ea typeface="Source Sans Pro"/>
                  <a:cs typeface="Source Sans Pro"/>
                  <a:sym typeface="Source Sans Pro"/>
                </a:rPr>
                <a:t>Aparência</a:t>
              </a:r>
              <a:endParaRPr sz="800">
                <a:latin typeface="Source Sans Pro"/>
                <a:ea typeface="Source Sans Pro"/>
                <a:cs typeface="Source Sans Pro"/>
                <a:sym typeface="Source Sans Pro"/>
              </a:endParaRPr>
            </a:p>
          </p:txBody>
        </p:sp>
        <p:sp>
          <p:nvSpPr>
            <p:cNvPr id="147" name="Google Shape;147;p23"/>
            <p:cNvSpPr txBox="1"/>
            <p:nvPr/>
          </p:nvSpPr>
          <p:spPr>
            <a:xfrm>
              <a:off x="7567600" y="2934075"/>
              <a:ext cx="1333200" cy="47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800">
                  <a:latin typeface="Source Sans Pro"/>
                  <a:ea typeface="Source Sans Pro"/>
                  <a:cs typeface="Source Sans Pro"/>
                  <a:sym typeface="Source Sans Pro"/>
                </a:rPr>
                <a:t>Visual</a:t>
              </a:r>
              <a:endParaRPr sz="800">
                <a:latin typeface="Source Sans Pro"/>
                <a:ea typeface="Source Sans Pro"/>
                <a:cs typeface="Source Sans Pro"/>
                <a:sym typeface="Source Sans Pro"/>
              </a:endParaRPr>
            </a:p>
          </p:txBody>
        </p:sp>
      </p:grpSp>
      <p:pic>
        <p:nvPicPr>
          <p:cNvPr id="148" name="Google Shape;148;p23"/>
          <p:cNvPicPr preferRelativeResize="0"/>
          <p:nvPr/>
        </p:nvPicPr>
        <p:blipFill>
          <a:blip r:embed="rId4">
            <a:alphaModFix/>
          </a:blip>
          <a:stretch>
            <a:fillRect/>
          </a:stretch>
        </p:blipFill>
        <p:spPr>
          <a:xfrm>
            <a:off x="5405199" y="178250"/>
            <a:ext cx="1683025" cy="1285449"/>
          </a:xfrm>
          <a:prstGeom prst="rect">
            <a:avLst/>
          </a:prstGeom>
          <a:noFill/>
          <a:ln>
            <a:noFill/>
          </a:ln>
        </p:spPr>
      </p:pic>
      <p:cxnSp>
        <p:nvCxnSpPr>
          <p:cNvPr id="149" name="Google Shape;149;p23"/>
          <p:cNvCxnSpPr/>
          <p:nvPr/>
        </p:nvCxnSpPr>
        <p:spPr>
          <a:xfrm flipH="1" rot="-5400000">
            <a:off x="6069525" y="1442138"/>
            <a:ext cx="565200" cy="446100"/>
          </a:xfrm>
          <a:prstGeom prst="curvedConnector3">
            <a:avLst>
              <a:gd fmla="val 50000" name="adj1"/>
            </a:avLst>
          </a:prstGeom>
          <a:noFill/>
          <a:ln cap="flat" cmpd="sng" w="28575">
            <a:solidFill>
              <a:srgbClr val="0097A7"/>
            </a:solidFill>
            <a:prstDash val="solid"/>
            <a:round/>
            <a:headEnd len="med" w="med" type="none"/>
            <a:tailEnd len="med" w="med" type="none"/>
          </a:ln>
        </p:spPr>
      </p:cxnSp>
      <p:cxnSp>
        <p:nvCxnSpPr>
          <p:cNvPr id="150" name="Google Shape;150;p23"/>
          <p:cNvCxnSpPr/>
          <p:nvPr/>
        </p:nvCxnSpPr>
        <p:spPr>
          <a:xfrm rot="5400000">
            <a:off x="5627625" y="1429238"/>
            <a:ext cx="548100" cy="454800"/>
          </a:xfrm>
          <a:prstGeom prst="curvedConnector3">
            <a:avLst>
              <a:gd fmla="val 50000" name="adj1"/>
            </a:avLst>
          </a:prstGeom>
          <a:noFill/>
          <a:ln cap="flat" cmpd="sng" w="28575">
            <a:solidFill>
              <a:srgbClr val="0097A7"/>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Estrutura do HTML</a:t>
            </a:r>
            <a:endParaRPr sz="2500">
              <a:solidFill>
                <a:srgbClr val="17181B"/>
              </a:solidFill>
              <a:highlight>
                <a:srgbClr val="DA63C7"/>
              </a:highlight>
              <a:latin typeface="Montserrat"/>
              <a:ea typeface="Montserrat"/>
              <a:cs typeface="Montserrat"/>
              <a:sym typeface="Montserrat"/>
            </a:endParaRPr>
          </a:p>
        </p:txBody>
      </p:sp>
      <p:pic>
        <p:nvPicPr>
          <p:cNvPr id="156" name="Google Shape;156;p24"/>
          <p:cNvPicPr preferRelativeResize="0"/>
          <p:nvPr/>
        </p:nvPicPr>
        <p:blipFill rotWithShape="1">
          <a:blip r:embed="rId3">
            <a:alphaModFix/>
          </a:blip>
          <a:srcRect b="0" l="0" r="22684" t="0"/>
          <a:stretch/>
        </p:blipFill>
        <p:spPr>
          <a:xfrm>
            <a:off x="4094950" y="1028325"/>
            <a:ext cx="3273750" cy="3470150"/>
          </a:xfrm>
          <a:prstGeom prst="rect">
            <a:avLst/>
          </a:prstGeom>
          <a:noFill/>
          <a:ln>
            <a:noFill/>
          </a:ln>
        </p:spPr>
      </p:pic>
      <p:grpSp>
        <p:nvGrpSpPr>
          <p:cNvPr id="157" name="Google Shape;157;p24"/>
          <p:cNvGrpSpPr/>
          <p:nvPr/>
        </p:nvGrpSpPr>
        <p:grpSpPr>
          <a:xfrm>
            <a:off x="1922025" y="1405975"/>
            <a:ext cx="1981800" cy="2910098"/>
            <a:chOff x="4267293" y="1676805"/>
            <a:chExt cx="2142024" cy="3145372"/>
          </a:xfrm>
        </p:grpSpPr>
        <p:pic>
          <p:nvPicPr>
            <p:cNvPr id="158" name="Google Shape;158;p24"/>
            <p:cNvPicPr preferRelativeResize="0"/>
            <p:nvPr/>
          </p:nvPicPr>
          <p:blipFill rotWithShape="1">
            <a:blip r:embed="rId4">
              <a:alphaModFix/>
            </a:blip>
            <a:srcRect b="21783" l="0" r="47212" t="12444"/>
            <a:stretch/>
          </p:blipFill>
          <p:spPr>
            <a:xfrm>
              <a:off x="4267293" y="1676805"/>
              <a:ext cx="2142024" cy="2668964"/>
            </a:xfrm>
            <a:prstGeom prst="rect">
              <a:avLst/>
            </a:prstGeom>
            <a:noFill/>
            <a:ln>
              <a:noFill/>
            </a:ln>
          </p:spPr>
        </p:pic>
        <p:sp>
          <p:nvSpPr>
            <p:cNvPr id="159" name="Google Shape;159;p24"/>
            <p:cNvSpPr txBox="1"/>
            <p:nvPr/>
          </p:nvSpPr>
          <p:spPr>
            <a:xfrm>
              <a:off x="4625522" y="4345776"/>
              <a:ext cx="1381200" cy="476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Source Sans Pro"/>
                  <a:ea typeface="Source Sans Pro"/>
                  <a:cs typeface="Source Sans Pro"/>
                  <a:sym typeface="Source Sans Pro"/>
                </a:rPr>
                <a:t>HTML</a:t>
              </a:r>
              <a:endParaRPr b="1" sz="1500">
                <a:latin typeface="Source Sans Pro"/>
                <a:ea typeface="Source Sans Pro"/>
                <a:cs typeface="Source Sans Pro"/>
                <a:sym typeface="Source Sans Pr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5"/>
          <p:cNvSpPr txBox="1"/>
          <p:nvPr>
            <p:ph idx="1" type="body"/>
          </p:nvPr>
        </p:nvSpPr>
        <p:spPr>
          <a:xfrm>
            <a:off x="0" y="0"/>
            <a:ext cx="9144000" cy="5143500"/>
          </a:xfrm>
          <a:prstGeom prst="rect">
            <a:avLst/>
          </a:prstGeom>
          <a:solidFill>
            <a:srgbClr val="262235"/>
          </a:solidFill>
        </p:spPr>
        <p:txBody>
          <a:bodyPr anchorCtr="0" anchor="t" bIns="91425" lIns="91425" spcFirstLastPara="1" rIns="91425" wrap="square" tIns="91425">
            <a:normAutofit/>
          </a:bodyPr>
          <a:lstStyle/>
          <a:p>
            <a:pPr indent="0" lvl="0" marL="450000" marR="0" rtl="0" algn="l">
              <a:lnSpc>
                <a:spcPct val="115000"/>
              </a:lnSpc>
              <a:spcBef>
                <a:spcPts val="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0"/>
              </a:spcAft>
              <a:buNone/>
            </a:pPr>
            <a:r>
              <a:t/>
            </a:r>
            <a:endParaRPr sz="1800">
              <a:solidFill>
                <a:srgbClr val="FFFFFF"/>
              </a:solidFill>
            </a:endParaRPr>
          </a:p>
          <a:p>
            <a:pPr indent="0" lvl="0" marL="450000" marR="0" rtl="0" algn="l">
              <a:lnSpc>
                <a:spcPct val="115000"/>
              </a:lnSpc>
              <a:spcBef>
                <a:spcPts val="1200"/>
              </a:spcBef>
              <a:spcAft>
                <a:spcPts val="1200"/>
              </a:spcAft>
              <a:buNone/>
            </a:pPr>
            <a:r>
              <a:t/>
            </a:r>
            <a:endParaRPr sz="1800">
              <a:solidFill>
                <a:srgbClr val="FFFFFF"/>
              </a:solidFill>
            </a:endParaRPr>
          </a:p>
        </p:txBody>
      </p:sp>
      <p:sp>
        <p:nvSpPr>
          <p:cNvPr id="165" name="Google Shape;165;p25"/>
          <p:cNvSpPr txBox="1"/>
          <p:nvPr>
            <p:ph type="title"/>
          </p:nvPr>
        </p:nvSpPr>
        <p:spPr>
          <a:xfrm>
            <a:off x="311700" y="445025"/>
            <a:ext cx="8520600" cy="6234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Estrutura do HTML</a:t>
            </a:r>
            <a:endParaRPr sz="2500">
              <a:solidFill>
                <a:srgbClr val="17181B"/>
              </a:solidFill>
              <a:highlight>
                <a:srgbClr val="DA63C7"/>
              </a:highlight>
              <a:latin typeface="Montserrat"/>
              <a:ea typeface="Montserrat"/>
              <a:cs typeface="Montserrat"/>
              <a:sym typeface="Montserrat"/>
            </a:endParaRPr>
          </a:p>
        </p:txBody>
      </p:sp>
      <p:pic>
        <p:nvPicPr>
          <p:cNvPr id="166" name="Google Shape;166;p25"/>
          <p:cNvPicPr preferRelativeResize="0"/>
          <p:nvPr/>
        </p:nvPicPr>
        <p:blipFill>
          <a:blip r:embed="rId3">
            <a:alphaModFix/>
          </a:blip>
          <a:stretch>
            <a:fillRect/>
          </a:stretch>
        </p:blipFill>
        <p:spPr>
          <a:xfrm>
            <a:off x="311700" y="1323050"/>
            <a:ext cx="4234225" cy="3470150"/>
          </a:xfrm>
          <a:prstGeom prst="rect">
            <a:avLst/>
          </a:prstGeom>
          <a:noFill/>
          <a:ln>
            <a:noFill/>
          </a:ln>
        </p:spPr>
      </p:pic>
      <p:sp>
        <p:nvSpPr>
          <p:cNvPr id="167" name="Google Shape;167;p25"/>
          <p:cNvSpPr/>
          <p:nvPr/>
        </p:nvSpPr>
        <p:spPr>
          <a:xfrm>
            <a:off x="3093075" y="1323050"/>
            <a:ext cx="5592300" cy="381000"/>
          </a:xfrm>
          <a:prstGeom prst="leftArrowCallout">
            <a:avLst>
              <a:gd fmla="val 9567" name="adj1"/>
              <a:gd fmla="val 15538" name="adj2"/>
              <a:gd fmla="val 16220" name="adj3"/>
              <a:gd fmla="val 79488" name="adj4"/>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latin typeface="Source Sans Pro"/>
                <a:ea typeface="Source Sans Pro"/>
                <a:cs typeface="Source Sans Pro"/>
                <a:sym typeface="Source Sans Pro"/>
              </a:rPr>
              <a:t>Informa ao navegador que o documento é do tipo HTML</a:t>
            </a:r>
            <a:endParaRPr sz="1200">
              <a:latin typeface="Source Sans Pro"/>
              <a:ea typeface="Source Sans Pro"/>
              <a:cs typeface="Source Sans Pro"/>
              <a:sym typeface="Source Sans Pro"/>
            </a:endParaRPr>
          </a:p>
        </p:txBody>
      </p:sp>
      <p:sp>
        <p:nvSpPr>
          <p:cNvPr id="168" name="Google Shape;168;p25"/>
          <p:cNvSpPr/>
          <p:nvPr/>
        </p:nvSpPr>
        <p:spPr>
          <a:xfrm>
            <a:off x="3481050" y="1961325"/>
            <a:ext cx="5204400" cy="381000"/>
          </a:xfrm>
          <a:prstGeom prst="leftArrowCallout">
            <a:avLst>
              <a:gd fmla="val 9567" name="adj1"/>
              <a:gd fmla="val 15538" name="adj2"/>
              <a:gd fmla="val 16220" name="adj3"/>
              <a:gd fmla="val 85414" name="adj4"/>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latin typeface="Source Sans Pro"/>
                <a:ea typeface="Source Sans Pro"/>
                <a:cs typeface="Source Sans Pro"/>
                <a:sym typeface="Source Sans Pro"/>
              </a:rPr>
              <a:t>Raiz do documento, é o bloco que contém todos os outros elementos HTML</a:t>
            </a:r>
            <a:endParaRPr sz="1200">
              <a:latin typeface="Source Sans Pro"/>
              <a:ea typeface="Source Sans Pro"/>
              <a:cs typeface="Source Sans Pro"/>
              <a:sym typeface="Source Sans Pro"/>
            </a:endParaRPr>
          </a:p>
        </p:txBody>
      </p:sp>
      <p:sp>
        <p:nvSpPr>
          <p:cNvPr id="169" name="Google Shape;169;p25"/>
          <p:cNvSpPr/>
          <p:nvPr/>
        </p:nvSpPr>
        <p:spPr>
          <a:xfrm>
            <a:off x="2601450" y="2647950"/>
            <a:ext cx="6084000" cy="381000"/>
          </a:xfrm>
          <a:prstGeom prst="leftArrowCallout">
            <a:avLst>
              <a:gd fmla="val 9567" name="adj1"/>
              <a:gd fmla="val 15538" name="adj2"/>
              <a:gd fmla="val 16220" name="adj3"/>
              <a:gd fmla="val 73065" name="adj4"/>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latin typeface="Source Sans Pro"/>
                <a:ea typeface="Source Sans Pro"/>
                <a:cs typeface="Source Sans Pro"/>
                <a:sym typeface="Source Sans Pro"/>
              </a:rPr>
              <a:t>Cabeçalho da página, contém informações gerais (metadados)</a:t>
            </a:r>
            <a:endParaRPr sz="1200">
              <a:latin typeface="Source Sans Pro"/>
              <a:ea typeface="Source Sans Pro"/>
              <a:cs typeface="Source Sans Pro"/>
              <a:sym typeface="Source Sans Pro"/>
            </a:endParaRPr>
          </a:p>
        </p:txBody>
      </p:sp>
      <p:sp>
        <p:nvSpPr>
          <p:cNvPr id="170" name="Google Shape;170;p25"/>
          <p:cNvSpPr/>
          <p:nvPr/>
        </p:nvSpPr>
        <p:spPr>
          <a:xfrm>
            <a:off x="2601450" y="3334175"/>
            <a:ext cx="6084000" cy="537300"/>
          </a:xfrm>
          <a:prstGeom prst="leftArrowCallout">
            <a:avLst>
              <a:gd fmla="val 9213" name="adj1"/>
              <a:gd fmla="val 13852" name="adj2"/>
              <a:gd fmla="val 16220" name="adj3"/>
              <a:gd fmla="val 73065" name="adj4"/>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latin typeface="Source Sans Pro"/>
                <a:ea typeface="Source Sans Pro"/>
                <a:cs typeface="Source Sans Pro"/>
                <a:sym typeface="Source Sans Pro"/>
              </a:rPr>
              <a:t>Contém tudo que é apresentado para o usuário: imagens, textos, botões etc. Responsável por organizar tudo que fica no corpo do site</a:t>
            </a:r>
            <a:endParaRPr sz="1200">
              <a:latin typeface="Source Sans Pro"/>
              <a:ea typeface="Source Sans Pro"/>
              <a:cs typeface="Source Sans Pro"/>
              <a:sym typeface="Source Sans Pro"/>
            </a:endParaRPr>
          </a:p>
        </p:txBody>
      </p:sp>
      <p:sp>
        <p:nvSpPr>
          <p:cNvPr id="171" name="Google Shape;171;p25"/>
          <p:cNvSpPr txBox="1"/>
          <p:nvPr/>
        </p:nvSpPr>
        <p:spPr>
          <a:xfrm>
            <a:off x="6102675" y="4412200"/>
            <a:ext cx="2582700" cy="381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400"/>
              </a:spcBef>
              <a:spcAft>
                <a:spcPts val="1400"/>
              </a:spcAft>
              <a:buClr>
                <a:schemeClr val="dk2"/>
              </a:buClr>
              <a:buSzPts val="1100"/>
              <a:buFont typeface="Arial"/>
              <a:buNone/>
            </a:pPr>
            <a:r>
              <a:rPr lang="pt-BR" sz="1800">
                <a:solidFill>
                  <a:schemeClr val="lt1"/>
                </a:solidFill>
                <a:latin typeface="Source Sans Pro"/>
                <a:ea typeface="Source Sans Pro"/>
                <a:cs typeface="Source Sans Pro"/>
                <a:sym typeface="Source Sans Pro"/>
              </a:rPr>
              <a:t>Saiba mais: </a:t>
            </a:r>
            <a:r>
              <a:rPr lang="pt-BR" sz="1800" u="sng">
                <a:solidFill>
                  <a:srgbClr val="0097A7"/>
                </a:solidFill>
                <a:highlight>
                  <a:schemeClr val="lt1"/>
                </a:highlight>
                <a:latin typeface="Source Sans Pro"/>
                <a:ea typeface="Source Sans Pro"/>
                <a:cs typeface="Source Sans Pro"/>
                <a:sym typeface="Source Sans Pro"/>
                <a:hlinkClick r:id="rId4">
                  <a:extLst>
                    <a:ext uri="{A12FA001-AC4F-418D-AE19-62706E023703}">
                      <ahyp:hlinkClr val="tx"/>
                    </a:ext>
                  </a:extLst>
                </a:hlinkClick>
              </a:rPr>
              <a:t>W3Schools</a:t>
            </a:r>
            <a:endParaRPr sz="1800">
              <a:solidFill>
                <a:srgbClr val="0097A7"/>
              </a:solidFill>
              <a:highlight>
                <a:schemeClr val="lt1"/>
              </a:highlight>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75" name="Shape 175"/>
        <p:cNvGrpSpPr/>
        <p:nvPr/>
      </p:nvGrpSpPr>
      <p:grpSpPr>
        <a:xfrm>
          <a:off x="0" y="0"/>
          <a:ext cx="0" cy="0"/>
          <a:chOff x="0" y="0"/>
          <a:chExt cx="0" cy="0"/>
        </a:xfrm>
      </p:grpSpPr>
      <p:sp>
        <p:nvSpPr>
          <p:cNvPr id="176" name="Google Shape;176;p26"/>
          <p:cNvSpPr/>
          <p:nvPr/>
        </p:nvSpPr>
        <p:spPr>
          <a:xfrm>
            <a:off x="-76200" y="-18300"/>
            <a:ext cx="3813600" cy="516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457200" marR="206827" rtl="0" algn="l">
              <a:spcBef>
                <a:spcPts val="0"/>
              </a:spcBef>
              <a:spcAft>
                <a:spcPts val="0"/>
              </a:spcAft>
              <a:buNone/>
            </a:pPr>
            <a:r>
              <a:t/>
            </a:r>
            <a:endParaRPr>
              <a:latin typeface="Source Sans Pro"/>
              <a:ea typeface="Source Sans Pro"/>
              <a:cs typeface="Source Sans Pro"/>
              <a:sym typeface="Source Sans Pro"/>
            </a:endParaRPr>
          </a:p>
        </p:txBody>
      </p:sp>
      <p:sp>
        <p:nvSpPr>
          <p:cNvPr id="177" name="Google Shape;177;p26"/>
          <p:cNvSpPr txBox="1"/>
          <p:nvPr>
            <p:ph type="title"/>
          </p:nvPr>
        </p:nvSpPr>
        <p:spPr>
          <a:xfrm>
            <a:off x="517613" y="368825"/>
            <a:ext cx="24177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Ferramentas</a:t>
            </a:r>
            <a:endParaRPr sz="2500">
              <a:solidFill>
                <a:srgbClr val="17181B"/>
              </a:solidFill>
              <a:highlight>
                <a:srgbClr val="DA63C7"/>
              </a:highlight>
              <a:latin typeface="Montserrat"/>
              <a:ea typeface="Montserrat"/>
              <a:cs typeface="Montserrat"/>
              <a:sym typeface="Montserrat"/>
            </a:endParaRPr>
          </a:p>
        </p:txBody>
      </p:sp>
      <p:pic>
        <p:nvPicPr>
          <p:cNvPr id="178" name="Google Shape;178;p26"/>
          <p:cNvPicPr preferRelativeResize="0"/>
          <p:nvPr/>
        </p:nvPicPr>
        <p:blipFill rotWithShape="1">
          <a:blip r:embed="rId3">
            <a:alphaModFix/>
          </a:blip>
          <a:srcRect b="4306" l="0" r="0" t="4252"/>
          <a:stretch/>
        </p:blipFill>
        <p:spPr>
          <a:xfrm>
            <a:off x="1292249" y="1068425"/>
            <a:ext cx="868425" cy="794110"/>
          </a:xfrm>
          <a:prstGeom prst="rect">
            <a:avLst/>
          </a:prstGeom>
          <a:noFill/>
          <a:ln>
            <a:noFill/>
          </a:ln>
        </p:spPr>
      </p:pic>
      <p:pic>
        <p:nvPicPr>
          <p:cNvPr id="179" name="Google Shape;179;p26"/>
          <p:cNvPicPr preferRelativeResize="0"/>
          <p:nvPr/>
        </p:nvPicPr>
        <p:blipFill rotWithShape="1">
          <a:blip r:embed="rId4">
            <a:alphaModFix/>
          </a:blip>
          <a:srcRect b="14894" l="14700" r="14317" t="14718"/>
          <a:stretch/>
        </p:blipFill>
        <p:spPr>
          <a:xfrm>
            <a:off x="1292249" y="2248901"/>
            <a:ext cx="868425" cy="861100"/>
          </a:xfrm>
          <a:prstGeom prst="rect">
            <a:avLst/>
          </a:prstGeom>
          <a:noFill/>
          <a:ln>
            <a:noFill/>
          </a:ln>
        </p:spPr>
      </p:pic>
      <p:pic>
        <p:nvPicPr>
          <p:cNvPr id="180" name="Google Shape;180;p26"/>
          <p:cNvPicPr preferRelativeResize="0"/>
          <p:nvPr/>
        </p:nvPicPr>
        <p:blipFill>
          <a:blip r:embed="rId5">
            <a:alphaModFix/>
          </a:blip>
          <a:stretch>
            <a:fillRect/>
          </a:stretch>
        </p:blipFill>
        <p:spPr>
          <a:xfrm>
            <a:off x="1192461" y="3496367"/>
            <a:ext cx="1068000" cy="1068000"/>
          </a:xfrm>
          <a:prstGeom prst="rect">
            <a:avLst/>
          </a:prstGeom>
          <a:noFill/>
          <a:ln>
            <a:noFill/>
          </a:ln>
        </p:spPr>
      </p:pic>
      <p:sp>
        <p:nvSpPr>
          <p:cNvPr id="181" name="Google Shape;181;p26"/>
          <p:cNvSpPr txBox="1"/>
          <p:nvPr/>
        </p:nvSpPr>
        <p:spPr>
          <a:xfrm>
            <a:off x="867861" y="1871068"/>
            <a:ext cx="1717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pt-BR" sz="1200">
                <a:solidFill>
                  <a:schemeClr val="accent2"/>
                </a:solidFill>
                <a:latin typeface="Source Sans Pro"/>
                <a:ea typeface="Source Sans Pro"/>
                <a:cs typeface="Source Sans Pro"/>
                <a:sym typeface="Source Sans Pro"/>
              </a:rPr>
              <a:t>VISUAL STUDIO CODE</a:t>
            </a:r>
            <a:endParaRPr b="1" sz="1200">
              <a:solidFill>
                <a:schemeClr val="accent2"/>
              </a:solidFill>
              <a:latin typeface="Source Sans Pro"/>
              <a:ea typeface="Source Sans Pro"/>
              <a:cs typeface="Source Sans Pro"/>
              <a:sym typeface="Source Sans Pro"/>
            </a:endParaRPr>
          </a:p>
        </p:txBody>
      </p:sp>
      <p:sp>
        <p:nvSpPr>
          <p:cNvPr id="182" name="Google Shape;182;p26"/>
          <p:cNvSpPr txBox="1"/>
          <p:nvPr/>
        </p:nvSpPr>
        <p:spPr>
          <a:xfrm>
            <a:off x="1192461" y="3118534"/>
            <a:ext cx="1068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pt-BR" sz="1200">
                <a:solidFill>
                  <a:schemeClr val="accent2"/>
                </a:solidFill>
                <a:latin typeface="Source Sans Pro"/>
                <a:ea typeface="Source Sans Pro"/>
                <a:cs typeface="Source Sans Pro"/>
                <a:sym typeface="Source Sans Pro"/>
              </a:rPr>
              <a:t>Github</a:t>
            </a:r>
            <a:endParaRPr b="1" sz="1200">
              <a:solidFill>
                <a:schemeClr val="accent2"/>
              </a:solidFill>
              <a:latin typeface="Source Sans Pro"/>
              <a:ea typeface="Source Sans Pro"/>
              <a:cs typeface="Source Sans Pro"/>
              <a:sym typeface="Source Sans Pro"/>
            </a:endParaRPr>
          </a:p>
        </p:txBody>
      </p:sp>
      <p:sp>
        <p:nvSpPr>
          <p:cNvPr id="183" name="Google Shape;183;p26"/>
          <p:cNvSpPr txBox="1"/>
          <p:nvPr/>
        </p:nvSpPr>
        <p:spPr>
          <a:xfrm>
            <a:off x="1292211" y="4572900"/>
            <a:ext cx="86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chemeClr val="accent2"/>
                </a:solidFill>
                <a:latin typeface="Source Sans Pro"/>
                <a:ea typeface="Source Sans Pro"/>
                <a:cs typeface="Source Sans Pro"/>
                <a:sym typeface="Source Sans Pro"/>
              </a:rPr>
              <a:t>Netlify</a:t>
            </a:r>
            <a:endParaRPr b="1" sz="1200">
              <a:solidFill>
                <a:schemeClr val="accent2"/>
              </a:solidFill>
              <a:latin typeface="Source Sans Pro"/>
              <a:ea typeface="Source Sans Pro"/>
              <a:cs typeface="Source Sans Pro"/>
              <a:sym typeface="Source Sans Pro"/>
            </a:endParaRPr>
          </a:p>
        </p:txBody>
      </p:sp>
      <p:sp>
        <p:nvSpPr>
          <p:cNvPr id="184" name="Google Shape;184;p26"/>
          <p:cNvSpPr txBox="1"/>
          <p:nvPr>
            <p:ph type="title"/>
          </p:nvPr>
        </p:nvSpPr>
        <p:spPr>
          <a:xfrm>
            <a:off x="4388457" y="368825"/>
            <a:ext cx="3813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Criando o projeto</a:t>
            </a:r>
            <a:endParaRPr sz="2500">
              <a:solidFill>
                <a:srgbClr val="17181B"/>
              </a:solidFill>
              <a:highlight>
                <a:srgbClr val="DA63C7"/>
              </a:highlight>
              <a:latin typeface="Montserrat"/>
              <a:ea typeface="Montserrat"/>
              <a:cs typeface="Montserrat"/>
              <a:sym typeface="Montserrat"/>
            </a:endParaRPr>
          </a:p>
        </p:txBody>
      </p:sp>
      <p:sp>
        <p:nvSpPr>
          <p:cNvPr id="185" name="Google Shape;185;p26"/>
          <p:cNvSpPr txBox="1"/>
          <p:nvPr/>
        </p:nvSpPr>
        <p:spPr>
          <a:xfrm>
            <a:off x="4388450" y="1736275"/>
            <a:ext cx="43488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Source Sans Pro"/>
              <a:buChar char="➔"/>
            </a:pPr>
            <a:r>
              <a:rPr lang="pt-BR" sz="2100">
                <a:latin typeface="Source Sans Pro"/>
                <a:ea typeface="Source Sans Pro"/>
                <a:cs typeface="Source Sans Pro"/>
                <a:sym typeface="Source Sans Pro"/>
              </a:rPr>
              <a:t>Fazer o download do </a:t>
            </a:r>
            <a:r>
              <a:rPr b="1" lang="pt-BR" sz="2100">
                <a:latin typeface="Source Sans Pro"/>
                <a:ea typeface="Source Sans Pro"/>
                <a:cs typeface="Source Sans Pro"/>
                <a:sym typeface="Source Sans Pro"/>
              </a:rPr>
              <a:t>VSCode </a:t>
            </a:r>
            <a:r>
              <a:rPr lang="pt-BR" sz="2100">
                <a:latin typeface="Source Sans Pro"/>
                <a:ea typeface="Source Sans Pro"/>
                <a:cs typeface="Source Sans Pro"/>
                <a:sym typeface="Source Sans Pro"/>
              </a:rPr>
              <a:t>ou</a:t>
            </a:r>
            <a:r>
              <a:rPr b="1" lang="pt-BR" sz="2100">
                <a:latin typeface="Source Sans Pro"/>
                <a:ea typeface="Source Sans Pro"/>
                <a:cs typeface="Source Sans Pro"/>
                <a:sym typeface="Source Sans Pro"/>
              </a:rPr>
              <a:t> Sublime</a:t>
            </a:r>
            <a:r>
              <a:rPr lang="pt-BR" sz="2100">
                <a:latin typeface="Source Sans Pro"/>
                <a:ea typeface="Source Sans Pro"/>
                <a:cs typeface="Source Sans Pro"/>
                <a:sym typeface="Source Sans Pro"/>
              </a:rPr>
              <a:t>; </a:t>
            </a:r>
            <a:endParaRPr sz="2100">
              <a:latin typeface="Source Sans Pro"/>
              <a:ea typeface="Source Sans Pro"/>
              <a:cs typeface="Source Sans Pro"/>
              <a:sym typeface="Source Sans Pro"/>
            </a:endParaRPr>
          </a:p>
          <a:p>
            <a:pPr indent="0" lvl="0" marL="457200" rtl="0" algn="l">
              <a:spcBef>
                <a:spcPts val="0"/>
              </a:spcBef>
              <a:spcAft>
                <a:spcPts val="0"/>
              </a:spcAft>
              <a:buNone/>
            </a:pPr>
            <a:r>
              <a:t/>
            </a:r>
            <a:endParaRPr sz="2100">
              <a:latin typeface="Source Sans Pro"/>
              <a:ea typeface="Source Sans Pro"/>
              <a:cs typeface="Source Sans Pro"/>
              <a:sym typeface="Source Sans Pro"/>
            </a:endParaRPr>
          </a:p>
          <a:p>
            <a:pPr indent="-361950" lvl="0" marL="457200" rtl="0" algn="l">
              <a:spcBef>
                <a:spcPts val="0"/>
              </a:spcBef>
              <a:spcAft>
                <a:spcPts val="0"/>
              </a:spcAft>
              <a:buSzPts val="2100"/>
              <a:buFont typeface="Source Sans Pro"/>
              <a:buChar char="➔"/>
            </a:pPr>
            <a:r>
              <a:rPr lang="pt-BR" sz="2100">
                <a:latin typeface="Source Sans Pro"/>
                <a:ea typeface="Source Sans Pro"/>
                <a:cs typeface="Source Sans Pro"/>
                <a:sym typeface="Source Sans Pro"/>
              </a:rPr>
              <a:t>Criar uma pasta chamada </a:t>
            </a:r>
            <a:br>
              <a:rPr lang="pt-BR" sz="2100">
                <a:latin typeface="Source Sans Pro"/>
                <a:ea typeface="Source Sans Pro"/>
                <a:cs typeface="Source Sans Pro"/>
                <a:sym typeface="Source Sans Pro"/>
              </a:rPr>
            </a:br>
            <a:r>
              <a:rPr b="1" lang="pt-BR" sz="2100">
                <a:latin typeface="Source Sans Pro"/>
                <a:ea typeface="Source Sans Pro"/>
                <a:cs typeface="Source Sans Pro"/>
                <a:sym typeface="Source Sans Pro"/>
              </a:rPr>
              <a:t>aula-1</a:t>
            </a:r>
            <a:r>
              <a:rPr b="1" lang="pt-BR" sz="2100">
                <a:latin typeface="Source Sans Pro"/>
                <a:ea typeface="Source Sans Pro"/>
                <a:cs typeface="Source Sans Pro"/>
                <a:sym typeface="Source Sans Pro"/>
              </a:rPr>
              <a:t> </a:t>
            </a:r>
            <a:r>
              <a:rPr lang="pt-BR" sz="2100">
                <a:latin typeface="Source Sans Pro"/>
                <a:ea typeface="Source Sans Pro"/>
                <a:cs typeface="Source Sans Pro"/>
                <a:sym typeface="Source Sans Pro"/>
              </a:rPr>
              <a:t>na área de trabalho;</a:t>
            </a:r>
            <a:endParaRPr sz="2100">
              <a:latin typeface="Source Sans Pro"/>
              <a:ea typeface="Source Sans Pro"/>
              <a:cs typeface="Source Sans Pro"/>
              <a:sym typeface="Source Sans Pro"/>
            </a:endParaRPr>
          </a:p>
          <a:p>
            <a:pPr indent="0" lvl="0" marL="457200" rtl="0" algn="l">
              <a:spcBef>
                <a:spcPts val="0"/>
              </a:spcBef>
              <a:spcAft>
                <a:spcPts val="0"/>
              </a:spcAft>
              <a:buNone/>
            </a:pPr>
            <a:r>
              <a:t/>
            </a:r>
            <a:endParaRPr sz="2100">
              <a:latin typeface="Source Sans Pro"/>
              <a:ea typeface="Source Sans Pro"/>
              <a:cs typeface="Source Sans Pro"/>
              <a:sym typeface="Source Sans Pro"/>
            </a:endParaRPr>
          </a:p>
          <a:p>
            <a:pPr indent="-361950" lvl="0" marL="457200" rtl="0" algn="l">
              <a:spcBef>
                <a:spcPts val="0"/>
              </a:spcBef>
              <a:spcAft>
                <a:spcPts val="0"/>
              </a:spcAft>
              <a:buSzPts val="2100"/>
              <a:buFont typeface="Source Sans Pro"/>
              <a:buChar char="➔"/>
            </a:pPr>
            <a:r>
              <a:rPr lang="pt-BR" sz="2100">
                <a:latin typeface="Source Sans Pro"/>
                <a:ea typeface="Source Sans Pro"/>
                <a:cs typeface="Source Sans Pro"/>
                <a:sym typeface="Source Sans Pro"/>
              </a:rPr>
              <a:t>Abrir a pasta no </a:t>
            </a:r>
            <a:r>
              <a:rPr b="1" lang="pt-BR" sz="2100">
                <a:latin typeface="Source Sans Pro"/>
                <a:ea typeface="Source Sans Pro"/>
                <a:cs typeface="Source Sans Pro"/>
                <a:sym typeface="Source Sans Pro"/>
              </a:rPr>
              <a:t>VSCode</a:t>
            </a:r>
            <a:endParaRPr b="1" sz="21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Boas práticas, indentação e comentários</a:t>
            </a:r>
            <a:endParaRPr sz="2500">
              <a:solidFill>
                <a:srgbClr val="17181B"/>
              </a:solidFill>
              <a:highlight>
                <a:srgbClr val="DA63C7"/>
              </a:highlight>
              <a:latin typeface="Montserrat"/>
              <a:ea typeface="Montserrat"/>
              <a:cs typeface="Montserrat"/>
              <a:sym typeface="Montserrat"/>
            </a:endParaRPr>
          </a:p>
        </p:txBody>
      </p:sp>
      <p:sp>
        <p:nvSpPr>
          <p:cNvPr id="191" name="Google Shape;191;p27"/>
          <p:cNvSpPr txBox="1"/>
          <p:nvPr/>
        </p:nvSpPr>
        <p:spPr>
          <a:xfrm>
            <a:off x="395850" y="1196300"/>
            <a:ext cx="83523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 Indentação é o espaçamento aplicado no início das linhas de código que ajuda a manter uma hierarquia visual, além de facilitar a manutenção do código; </a:t>
            </a:r>
            <a:endParaRPr sz="2000">
              <a:latin typeface="Source Sans Pro"/>
              <a:ea typeface="Source Sans Pro"/>
              <a:cs typeface="Source Sans Pro"/>
              <a:sym typeface="Source Sans Pro"/>
            </a:endParaRPr>
          </a:p>
          <a:p>
            <a:pPr indent="0" lvl="0" marL="457200" rtl="0" algn="l">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O espaçamento pode ser aplicado com a tecla TAB do teclado ou através do atalho ALT + Shift + F (VS Code) ; </a:t>
            </a:r>
            <a:endParaRPr sz="2000">
              <a:latin typeface="Source Sans Pro"/>
              <a:ea typeface="Source Sans Pro"/>
              <a:cs typeface="Source Sans Pro"/>
              <a:sym typeface="Source Sans Pro"/>
            </a:endParaRPr>
          </a:p>
          <a:p>
            <a:pPr indent="0" lvl="0" marL="457200" rtl="0" algn="l">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Comentários servem para registrar, alertar ou descrever o porquê daquela implementação, a fim de deixar mais legível para uma futura manutenção: </a:t>
            </a:r>
            <a:endParaRPr sz="2000">
              <a:latin typeface="Source Sans Pro"/>
              <a:ea typeface="Source Sans Pro"/>
              <a:cs typeface="Source Sans Pro"/>
              <a:sym typeface="Source Sans Pro"/>
            </a:endParaRPr>
          </a:p>
          <a:p>
            <a:pPr indent="0" lvl="0" marL="0" rtl="0" algn="ctr">
              <a:spcBef>
                <a:spcPts val="0"/>
              </a:spcBef>
              <a:spcAft>
                <a:spcPts val="0"/>
              </a:spcAft>
              <a:buNone/>
            </a:pPr>
            <a:r>
              <a:rPr b="1" lang="pt-BR" sz="2000">
                <a:latin typeface="Source Sans Pro"/>
                <a:ea typeface="Source Sans Pro"/>
                <a:cs typeface="Source Sans Pro"/>
                <a:sym typeface="Source Sans Pro"/>
              </a:rPr>
              <a:t>&lt;!-- Isso é um comentário e não aparecerá no site </a:t>
            </a:r>
            <a:r>
              <a:rPr b="1" lang="pt-BR" sz="2000">
                <a:solidFill>
                  <a:schemeClr val="dk2"/>
                </a:solidFill>
                <a:latin typeface="Source Sans Pro"/>
                <a:ea typeface="Source Sans Pro"/>
                <a:cs typeface="Source Sans Pro"/>
                <a:sym typeface="Source Sans Pro"/>
              </a:rPr>
              <a:t>--</a:t>
            </a:r>
            <a:r>
              <a:rPr b="1" lang="pt-BR" sz="2000">
                <a:latin typeface="Source Sans Pro"/>
                <a:ea typeface="Source Sans Pro"/>
                <a:cs typeface="Source Sans Pro"/>
                <a:sym typeface="Source Sans Pro"/>
              </a:rPr>
              <a:t>&gt;</a:t>
            </a:r>
            <a:endParaRPr b="1" sz="20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Mãos na massa!!!</a:t>
            </a:r>
            <a:endParaRPr sz="2500">
              <a:solidFill>
                <a:srgbClr val="17181B"/>
              </a:solidFill>
              <a:highlight>
                <a:srgbClr val="DA63C7"/>
              </a:highlight>
              <a:latin typeface="Montserrat"/>
              <a:ea typeface="Montserrat"/>
              <a:cs typeface="Montserrat"/>
              <a:sym typeface="Montserrat"/>
            </a:endParaRPr>
          </a:p>
        </p:txBody>
      </p:sp>
      <p:pic>
        <p:nvPicPr>
          <p:cNvPr id="197" name="Google Shape;197;p28"/>
          <p:cNvPicPr preferRelativeResize="0"/>
          <p:nvPr/>
        </p:nvPicPr>
        <p:blipFill>
          <a:blip r:embed="rId3">
            <a:alphaModFix/>
          </a:blip>
          <a:stretch>
            <a:fillRect/>
          </a:stretch>
        </p:blipFill>
        <p:spPr>
          <a:xfrm>
            <a:off x="152400" y="1220825"/>
            <a:ext cx="8839203" cy="36541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Head, </a:t>
            </a:r>
            <a:r>
              <a:rPr lang="pt-BR" sz="2500">
                <a:solidFill>
                  <a:srgbClr val="17181B"/>
                </a:solidFill>
                <a:highlight>
                  <a:srgbClr val="DA63C7"/>
                </a:highlight>
                <a:latin typeface="Montserrat"/>
                <a:ea typeface="Montserrat"/>
                <a:cs typeface="Montserrat"/>
                <a:sym typeface="Montserrat"/>
              </a:rPr>
              <a:t>Título e Ícone da Página </a:t>
            </a:r>
            <a:endParaRPr sz="2500">
              <a:solidFill>
                <a:srgbClr val="17181B"/>
              </a:solidFill>
              <a:highlight>
                <a:srgbClr val="DA63C7"/>
              </a:highlight>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500">
              <a:solidFill>
                <a:srgbClr val="17181B"/>
              </a:solidFill>
              <a:highlight>
                <a:srgbClr val="DA63C7"/>
              </a:highlight>
              <a:latin typeface="Montserrat"/>
              <a:ea typeface="Montserrat"/>
              <a:cs typeface="Montserrat"/>
              <a:sym typeface="Montserrat"/>
            </a:endParaRPr>
          </a:p>
        </p:txBody>
      </p:sp>
      <p:sp>
        <p:nvSpPr>
          <p:cNvPr id="203" name="Google Shape;203;p29"/>
          <p:cNvSpPr txBox="1"/>
          <p:nvPr/>
        </p:nvSpPr>
        <p:spPr>
          <a:xfrm>
            <a:off x="741950" y="3464425"/>
            <a:ext cx="67323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Informações que o navegador consegue ler.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pt-BR" sz="2000">
                <a:latin typeface="Source Sans Pro"/>
                <a:ea typeface="Source Sans Pro"/>
                <a:cs typeface="Source Sans Pro"/>
                <a:sym typeface="Source Sans Pro"/>
              </a:rPr>
              <a:t>Exemplo: </a:t>
            </a:r>
            <a:r>
              <a:rPr lang="pt-BR" sz="2000">
                <a:latin typeface="Source Sans Pro"/>
                <a:ea typeface="Source Sans Pro"/>
                <a:cs typeface="Source Sans Pro"/>
                <a:sym typeface="Source Sans Pro"/>
              </a:rPr>
              <a:t>Nome do site na aba, comunicação com outros arquivos, configurações para mecanismos de pesquisas.</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pic>
        <p:nvPicPr>
          <p:cNvPr id="204" name="Google Shape;204;p29"/>
          <p:cNvPicPr preferRelativeResize="0"/>
          <p:nvPr/>
        </p:nvPicPr>
        <p:blipFill>
          <a:blip r:embed="rId3">
            <a:alphaModFix/>
          </a:blip>
          <a:stretch>
            <a:fillRect/>
          </a:stretch>
        </p:blipFill>
        <p:spPr>
          <a:xfrm>
            <a:off x="152400" y="1220825"/>
            <a:ext cx="8839198" cy="14505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Parágrafos</a:t>
            </a:r>
            <a:endParaRPr sz="2500">
              <a:solidFill>
                <a:srgbClr val="17181B"/>
              </a:solidFill>
              <a:highlight>
                <a:srgbClr val="DA63C7"/>
              </a:highlight>
              <a:latin typeface="Montserrat"/>
              <a:ea typeface="Montserrat"/>
              <a:cs typeface="Montserrat"/>
              <a:sym typeface="Montserrat"/>
            </a:endParaRPr>
          </a:p>
        </p:txBody>
      </p:sp>
      <p:sp>
        <p:nvSpPr>
          <p:cNvPr id="210" name="Google Shape;210;p30"/>
          <p:cNvSpPr txBox="1"/>
          <p:nvPr/>
        </p:nvSpPr>
        <p:spPr>
          <a:xfrm>
            <a:off x="4984050" y="3245600"/>
            <a:ext cx="36615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a:t>
            </a:r>
            <a:r>
              <a:rPr b="1" lang="pt-BR" sz="2000">
                <a:solidFill>
                  <a:schemeClr val="lt1"/>
                </a:solidFill>
                <a:highlight>
                  <a:srgbClr val="DA63C7"/>
                </a:highlight>
                <a:latin typeface="Source Sans Pro"/>
                <a:ea typeface="Source Sans Pro"/>
                <a:cs typeface="Source Sans Pro"/>
                <a:sym typeface="Source Sans Pro"/>
              </a:rPr>
              <a:t> &lt;p&gt;&lt;/p&gt;</a:t>
            </a:r>
            <a:r>
              <a:rPr lang="pt-BR" sz="2000">
                <a:latin typeface="Source Sans Pro"/>
                <a:ea typeface="Source Sans Pro"/>
                <a:cs typeface="Source Sans Pro"/>
                <a:sym typeface="Source Sans Pro"/>
              </a:rPr>
              <a:t> é responsável por introduzir um parágrafo no site.</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mesma necessita ser aberta, conter o texto no meio e na sequência ser fechada.</a:t>
            </a:r>
            <a:endParaRPr sz="2000">
              <a:latin typeface="Source Sans Pro"/>
              <a:ea typeface="Source Sans Pro"/>
              <a:cs typeface="Source Sans Pro"/>
              <a:sym typeface="Source Sans Pro"/>
            </a:endParaRPr>
          </a:p>
        </p:txBody>
      </p:sp>
      <p:pic>
        <p:nvPicPr>
          <p:cNvPr id="211" name="Google Shape;211;p30"/>
          <p:cNvPicPr preferRelativeResize="0"/>
          <p:nvPr/>
        </p:nvPicPr>
        <p:blipFill>
          <a:blip r:embed="rId3">
            <a:alphaModFix/>
          </a:blip>
          <a:stretch>
            <a:fillRect/>
          </a:stretch>
        </p:blipFill>
        <p:spPr>
          <a:xfrm>
            <a:off x="653200" y="1742375"/>
            <a:ext cx="8071446" cy="122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Títulos</a:t>
            </a:r>
            <a:endParaRPr sz="2500">
              <a:solidFill>
                <a:srgbClr val="17181B"/>
              </a:solidFill>
              <a:highlight>
                <a:srgbClr val="DA63C7"/>
              </a:highlight>
              <a:latin typeface="Montserrat"/>
              <a:ea typeface="Montserrat"/>
              <a:cs typeface="Montserrat"/>
              <a:sym typeface="Montserrat"/>
            </a:endParaRPr>
          </a:p>
        </p:txBody>
      </p:sp>
      <p:sp>
        <p:nvSpPr>
          <p:cNvPr id="217" name="Google Shape;217;p31"/>
          <p:cNvSpPr txBox="1"/>
          <p:nvPr/>
        </p:nvSpPr>
        <p:spPr>
          <a:xfrm>
            <a:off x="5164375" y="1068425"/>
            <a:ext cx="35730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pt-BR" sz="2000">
                <a:solidFill>
                  <a:schemeClr val="dk2"/>
                </a:solidFill>
                <a:latin typeface="Source Sans Pro"/>
                <a:ea typeface="Source Sans Pro"/>
                <a:cs typeface="Source Sans Pro"/>
                <a:sym typeface="Source Sans Pro"/>
              </a:rPr>
              <a:t>As tags </a:t>
            </a:r>
            <a:r>
              <a:rPr b="1" lang="pt-BR" sz="2000">
                <a:solidFill>
                  <a:schemeClr val="lt1"/>
                </a:solidFill>
                <a:highlight>
                  <a:srgbClr val="DA63C7"/>
                </a:highlight>
                <a:latin typeface="Source Sans Pro"/>
                <a:ea typeface="Source Sans Pro"/>
                <a:cs typeface="Source Sans Pro"/>
                <a:sym typeface="Source Sans Pro"/>
              </a:rPr>
              <a:t>&lt;h1&gt; &lt;h2&gt; &lt;h3&gt; </a:t>
            </a:r>
            <a:endParaRPr b="1" sz="2000">
              <a:solidFill>
                <a:schemeClr val="lt1"/>
              </a:solidFill>
              <a:highlight>
                <a:srgbClr val="DA63C7"/>
              </a:highlight>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pt-BR" sz="2000">
                <a:solidFill>
                  <a:schemeClr val="lt1"/>
                </a:solidFill>
                <a:highlight>
                  <a:srgbClr val="DA63C7"/>
                </a:highlight>
                <a:latin typeface="Source Sans Pro"/>
                <a:ea typeface="Source Sans Pro"/>
                <a:cs typeface="Source Sans Pro"/>
                <a:sym typeface="Source Sans Pro"/>
              </a:rPr>
              <a:t>&lt;h4&gt; &lt;h5&gt; &lt;h6&gt;</a:t>
            </a:r>
            <a:r>
              <a:rPr lang="pt-BR" sz="2000">
                <a:solidFill>
                  <a:schemeClr val="dk2"/>
                </a:solidFill>
                <a:latin typeface="Source Sans Pro"/>
                <a:ea typeface="Source Sans Pro"/>
                <a:cs typeface="Source Sans Pro"/>
                <a:sym typeface="Source Sans Pro"/>
              </a:rPr>
              <a:t> definem os títulos e sua aplicação é feita de maneira crescente;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pt-BR" sz="2000">
                <a:solidFill>
                  <a:schemeClr val="lt1"/>
                </a:solidFill>
                <a:highlight>
                  <a:srgbClr val="DA63C7"/>
                </a:highlight>
                <a:latin typeface="Source Sans Pro"/>
                <a:ea typeface="Source Sans Pro"/>
                <a:cs typeface="Source Sans Pro"/>
                <a:sym typeface="Source Sans Pro"/>
              </a:rPr>
              <a:t> &lt;h1&gt;</a:t>
            </a:r>
            <a:r>
              <a:rPr lang="pt-BR" sz="2000">
                <a:solidFill>
                  <a:schemeClr val="dk2"/>
                </a:solidFill>
                <a:latin typeface="Source Sans Pro"/>
                <a:ea typeface="Source Sans Pro"/>
                <a:cs typeface="Source Sans Pro"/>
                <a:sym typeface="Source Sans Pro"/>
              </a:rPr>
              <a:t> define o título mais importante.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pt-BR" sz="2000">
                <a:solidFill>
                  <a:schemeClr val="lt1"/>
                </a:solidFill>
                <a:highlight>
                  <a:srgbClr val="DA63C7"/>
                </a:highlight>
                <a:latin typeface="Source Sans Pro"/>
                <a:ea typeface="Source Sans Pro"/>
                <a:cs typeface="Source Sans Pro"/>
                <a:sym typeface="Source Sans Pro"/>
              </a:rPr>
              <a:t>&lt;h6&gt;</a:t>
            </a:r>
            <a:r>
              <a:rPr lang="pt-BR" sz="2000">
                <a:solidFill>
                  <a:schemeClr val="dk2"/>
                </a:solidFill>
                <a:latin typeface="Source Sans Pro"/>
                <a:ea typeface="Source Sans Pro"/>
                <a:cs typeface="Source Sans Pro"/>
                <a:sym typeface="Source Sans Pro"/>
              </a:rPr>
              <a:t> definir o título menos importante.</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20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20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pic>
        <p:nvPicPr>
          <p:cNvPr id="218" name="Google Shape;218;p31"/>
          <p:cNvPicPr preferRelativeResize="0"/>
          <p:nvPr/>
        </p:nvPicPr>
        <p:blipFill>
          <a:blip r:embed="rId3">
            <a:alphaModFix/>
          </a:blip>
          <a:stretch>
            <a:fillRect/>
          </a:stretch>
        </p:blipFill>
        <p:spPr>
          <a:xfrm>
            <a:off x="311700" y="1652675"/>
            <a:ext cx="4762500" cy="224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Quebra de linha</a:t>
            </a:r>
            <a:endParaRPr sz="2500">
              <a:solidFill>
                <a:srgbClr val="17181B"/>
              </a:solidFill>
              <a:highlight>
                <a:srgbClr val="DA63C7"/>
              </a:highlight>
              <a:latin typeface="Montserrat"/>
              <a:ea typeface="Montserrat"/>
              <a:cs typeface="Montserrat"/>
              <a:sym typeface="Montserrat"/>
            </a:endParaRPr>
          </a:p>
        </p:txBody>
      </p:sp>
      <p:sp>
        <p:nvSpPr>
          <p:cNvPr id="224" name="Google Shape;224;p32"/>
          <p:cNvSpPr txBox="1"/>
          <p:nvPr/>
        </p:nvSpPr>
        <p:spPr>
          <a:xfrm>
            <a:off x="5164375" y="1068425"/>
            <a:ext cx="3000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do intervalo </a:t>
            </a:r>
            <a:r>
              <a:rPr b="1" lang="pt-BR" sz="2000">
                <a:solidFill>
                  <a:schemeClr val="lt1"/>
                </a:solidFill>
                <a:highlight>
                  <a:srgbClr val="DA63C7"/>
                </a:highlight>
                <a:latin typeface="Source Sans Pro"/>
                <a:ea typeface="Source Sans Pro"/>
                <a:cs typeface="Source Sans Pro"/>
                <a:sym typeface="Source Sans Pro"/>
              </a:rPr>
              <a:t>&lt;br/&gt;</a:t>
            </a:r>
            <a:r>
              <a:rPr lang="pt-BR" sz="2000">
                <a:latin typeface="Source Sans Pro"/>
                <a:ea typeface="Source Sans Pro"/>
                <a:cs typeface="Source Sans Pro"/>
                <a:sym typeface="Source Sans Pro"/>
              </a:rPr>
              <a:t>  é usada para inserir uma quebra de linha(pular linha) no nosso código.</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Por não conter nada dentro </a:t>
            </a:r>
            <a:r>
              <a:rPr lang="pt-BR" sz="2000">
                <a:latin typeface="Source Sans Pro"/>
                <a:ea typeface="Source Sans Pro"/>
                <a:cs typeface="Source Sans Pro"/>
                <a:sym typeface="Source Sans Pro"/>
              </a:rPr>
              <a:t>desta</a:t>
            </a:r>
            <a:r>
              <a:rPr lang="pt-BR" sz="2000">
                <a:latin typeface="Source Sans Pro"/>
                <a:ea typeface="Source Sans Pro"/>
                <a:cs typeface="Source Sans Pro"/>
                <a:sym typeface="Source Sans Pro"/>
              </a:rPr>
              <a:t> tag, a mesma já é fechada na abertura</a:t>
            </a:r>
            <a:endParaRPr sz="2000">
              <a:latin typeface="Source Sans Pro"/>
              <a:ea typeface="Source Sans Pro"/>
              <a:cs typeface="Source Sans Pro"/>
              <a:sym typeface="Source Sans Pro"/>
            </a:endParaRPr>
          </a:p>
        </p:txBody>
      </p:sp>
      <p:pic>
        <p:nvPicPr>
          <p:cNvPr id="225" name="Google Shape;225;p32"/>
          <p:cNvPicPr preferRelativeResize="0"/>
          <p:nvPr/>
        </p:nvPicPr>
        <p:blipFill>
          <a:blip r:embed="rId3">
            <a:alphaModFix/>
          </a:blip>
          <a:stretch>
            <a:fillRect/>
          </a:stretch>
        </p:blipFill>
        <p:spPr>
          <a:xfrm>
            <a:off x="2061650" y="2333625"/>
            <a:ext cx="1447800" cy="47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641649" y="475813"/>
            <a:ext cx="3338150" cy="4191874"/>
          </a:xfrm>
          <a:prstGeom prst="rect">
            <a:avLst/>
          </a:prstGeom>
          <a:noFill/>
          <a:ln>
            <a:noFill/>
          </a:ln>
        </p:spPr>
      </p:pic>
      <p:pic>
        <p:nvPicPr>
          <p:cNvPr id="69" name="Google Shape;69;p15"/>
          <p:cNvPicPr preferRelativeResize="0"/>
          <p:nvPr/>
        </p:nvPicPr>
        <p:blipFill>
          <a:blip r:embed="rId4">
            <a:alphaModFix/>
          </a:blip>
          <a:stretch>
            <a:fillRect/>
          </a:stretch>
        </p:blipFill>
        <p:spPr>
          <a:xfrm>
            <a:off x="6633075" y="718625"/>
            <a:ext cx="1655688" cy="3204062"/>
          </a:xfrm>
          <a:prstGeom prst="rect">
            <a:avLst/>
          </a:prstGeom>
          <a:noFill/>
          <a:ln>
            <a:noFill/>
          </a:ln>
        </p:spPr>
      </p:pic>
      <p:sp>
        <p:nvSpPr>
          <p:cNvPr id="70" name="Google Shape;70;p15"/>
          <p:cNvSpPr txBox="1"/>
          <p:nvPr/>
        </p:nvSpPr>
        <p:spPr>
          <a:xfrm>
            <a:off x="6556550" y="3922675"/>
            <a:ext cx="2110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700">
                <a:solidFill>
                  <a:schemeClr val="lt1"/>
                </a:solidFill>
                <a:latin typeface="Source Sans Pro"/>
                <a:ea typeface="Source Sans Pro"/>
                <a:cs typeface="Source Sans Pro"/>
                <a:sym typeface="Source Sans Pro"/>
              </a:rPr>
              <a:t>Não me deixem sozinha, quero ver vocês!!!!</a:t>
            </a:r>
            <a:endParaRPr b="1" sz="1700">
              <a:solidFill>
                <a:schemeClr val="lt1"/>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Formatação de texto</a:t>
            </a:r>
            <a:endParaRPr sz="2500">
              <a:solidFill>
                <a:srgbClr val="17181B"/>
              </a:solidFill>
              <a:highlight>
                <a:srgbClr val="DA63C7"/>
              </a:highlight>
              <a:latin typeface="Montserrat"/>
              <a:ea typeface="Montserrat"/>
              <a:cs typeface="Montserrat"/>
              <a:sym typeface="Montserrat"/>
            </a:endParaRPr>
          </a:p>
        </p:txBody>
      </p:sp>
      <p:sp>
        <p:nvSpPr>
          <p:cNvPr id="231" name="Google Shape;231;p33"/>
          <p:cNvSpPr txBox="1"/>
          <p:nvPr/>
        </p:nvSpPr>
        <p:spPr>
          <a:xfrm>
            <a:off x="719900" y="1183200"/>
            <a:ext cx="51228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Estas são as</a:t>
            </a:r>
            <a:r>
              <a:rPr lang="pt-BR" sz="2000">
                <a:latin typeface="Source Sans Pro"/>
                <a:ea typeface="Source Sans Pro"/>
                <a:cs typeface="Source Sans Pro"/>
                <a:sym typeface="Source Sans Pro"/>
              </a:rPr>
              <a:t> tags de formatação de texto:</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pt-BR" sz="2000">
                <a:solidFill>
                  <a:schemeClr val="lt1"/>
                </a:solidFill>
                <a:highlight>
                  <a:srgbClr val="DA63C7"/>
                </a:highlight>
                <a:latin typeface="Source Sans Pro"/>
                <a:ea typeface="Source Sans Pro"/>
                <a:cs typeface="Source Sans Pro"/>
                <a:sym typeface="Source Sans Pro"/>
              </a:rPr>
              <a:t>&lt;b&gt;&lt;/b&gt;</a:t>
            </a:r>
            <a:r>
              <a:rPr lang="pt-BR" sz="2000">
                <a:latin typeface="Source Sans Pro"/>
                <a:ea typeface="Source Sans Pro"/>
                <a:cs typeface="Source Sans Pro"/>
                <a:sym typeface="Source Sans Pro"/>
              </a:rPr>
              <a:t>   				Negrito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pt-BR" sz="2000">
                <a:solidFill>
                  <a:schemeClr val="lt1"/>
                </a:solidFill>
                <a:highlight>
                  <a:srgbClr val="DA63C7"/>
                </a:highlight>
                <a:latin typeface="Source Sans Pro"/>
                <a:ea typeface="Source Sans Pro"/>
                <a:cs typeface="Source Sans Pro"/>
                <a:sym typeface="Source Sans Pro"/>
              </a:rPr>
              <a:t>&lt;i&gt;&lt;/i&gt;    </a:t>
            </a:r>
            <a:r>
              <a:rPr lang="pt-BR" sz="2000">
                <a:latin typeface="Source Sans Pro"/>
                <a:ea typeface="Source Sans Pro"/>
                <a:cs typeface="Source Sans Pro"/>
                <a:sym typeface="Source Sans Pro"/>
              </a:rPr>
              <a:t>				Itálico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pt-BR" sz="2000">
                <a:solidFill>
                  <a:schemeClr val="lt1"/>
                </a:solidFill>
                <a:highlight>
                  <a:srgbClr val="DA63C7"/>
                </a:highlight>
                <a:latin typeface="Source Sans Pro"/>
                <a:ea typeface="Source Sans Pro"/>
                <a:cs typeface="Source Sans Pro"/>
                <a:sym typeface="Source Sans Pro"/>
              </a:rPr>
              <a:t>&lt;strong&gt;&lt;/strong&gt;</a:t>
            </a:r>
            <a:r>
              <a:rPr lang="pt-BR" sz="2000">
                <a:latin typeface="Source Sans Pro"/>
                <a:ea typeface="Source Sans Pro"/>
                <a:cs typeface="Source Sans Pro"/>
                <a:sym typeface="Source Sans Pro"/>
              </a:rPr>
              <a:t>  		Forte</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pt-BR" sz="2000">
                <a:solidFill>
                  <a:schemeClr val="lt1"/>
                </a:solidFill>
                <a:highlight>
                  <a:srgbClr val="DA63C7"/>
                </a:highlight>
                <a:latin typeface="Source Sans Pro"/>
                <a:ea typeface="Source Sans Pro"/>
                <a:cs typeface="Source Sans Pro"/>
                <a:sym typeface="Source Sans Pro"/>
              </a:rPr>
              <a:t>&lt;small&gt;&lt;/small&gt;  </a:t>
            </a:r>
            <a:r>
              <a:rPr lang="pt-BR" sz="2000">
                <a:latin typeface="Source Sans Pro"/>
                <a:ea typeface="Source Sans Pro"/>
                <a:cs typeface="Source Sans Pro"/>
                <a:sym typeface="Source Sans Pro"/>
              </a:rPr>
              <a:t>     		Fraco</a:t>
            </a:r>
            <a:endParaRPr sz="2000">
              <a:latin typeface="Source Sans Pro"/>
              <a:ea typeface="Source Sans Pro"/>
              <a:cs typeface="Source Sans Pro"/>
              <a:sym typeface="Source Sans Pro"/>
            </a:endParaRPr>
          </a:p>
        </p:txBody>
      </p:sp>
      <p:pic>
        <p:nvPicPr>
          <p:cNvPr id="232" name="Google Shape;232;p33"/>
          <p:cNvPicPr preferRelativeResize="0"/>
          <p:nvPr/>
        </p:nvPicPr>
        <p:blipFill>
          <a:blip r:embed="rId3">
            <a:alphaModFix/>
          </a:blip>
          <a:stretch>
            <a:fillRect/>
          </a:stretch>
        </p:blipFill>
        <p:spPr>
          <a:xfrm>
            <a:off x="2915350" y="3554200"/>
            <a:ext cx="5984174" cy="125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Por enquanto é só(tudo) isso...</a:t>
            </a:r>
            <a:endParaRPr sz="2500">
              <a:solidFill>
                <a:srgbClr val="17181B"/>
              </a:solidFill>
              <a:highlight>
                <a:srgbClr val="DA63C7"/>
              </a:highlight>
              <a:latin typeface="Montserrat"/>
              <a:ea typeface="Montserrat"/>
              <a:cs typeface="Montserrat"/>
              <a:sym typeface="Montserrat"/>
            </a:endParaRPr>
          </a:p>
        </p:txBody>
      </p:sp>
      <p:pic>
        <p:nvPicPr>
          <p:cNvPr id="238" name="Google Shape;238;p34"/>
          <p:cNvPicPr preferRelativeResize="0"/>
          <p:nvPr/>
        </p:nvPicPr>
        <p:blipFill>
          <a:blip r:embed="rId3">
            <a:alphaModFix/>
          </a:blip>
          <a:stretch>
            <a:fillRect/>
          </a:stretch>
        </p:blipFill>
        <p:spPr>
          <a:xfrm>
            <a:off x="1129600" y="1093604"/>
            <a:ext cx="3827400" cy="38019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74" name="Shape 74"/>
        <p:cNvGrpSpPr/>
        <p:nvPr/>
      </p:nvGrpSpPr>
      <p:grpSpPr>
        <a:xfrm>
          <a:off x="0" y="0"/>
          <a:ext cx="0" cy="0"/>
          <a:chOff x="0" y="0"/>
          <a:chExt cx="0" cy="0"/>
        </a:xfrm>
      </p:grpSpPr>
      <p:sp>
        <p:nvSpPr>
          <p:cNvPr id="75" name="Google Shape;75;p16"/>
          <p:cNvSpPr/>
          <p:nvPr/>
        </p:nvSpPr>
        <p:spPr>
          <a:xfrm>
            <a:off x="1181975" y="3416700"/>
            <a:ext cx="2484000" cy="341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chemeClr val="lt1"/>
                </a:solidFill>
                <a:latin typeface="Source Sans Pro"/>
                <a:ea typeface="Source Sans Pro"/>
                <a:cs typeface="Source Sans Pro"/>
                <a:sym typeface="Source Sans Pro"/>
              </a:rPr>
              <a:t>Amanda Gregório</a:t>
            </a:r>
            <a:endParaRPr b="1">
              <a:solidFill>
                <a:schemeClr val="lt1"/>
              </a:solidFill>
              <a:latin typeface="Source Sans Pro"/>
              <a:ea typeface="Source Sans Pro"/>
              <a:cs typeface="Source Sans Pro"/>
              <a:sym typeface="Source Sans Pro"/>
            </a:endParaRPr>
          </a:p>
        </p:txBody>
      </p:sp>
      <p:sp>
        <p:nvSpPr>
          <p:cNvPr id="76" name="Google Shape;76;p16"/>
          <p:cNvSpPr/>
          <p:nvPr/>
        </p:nvSpPr>
        <p:spPr>
          <a:xfrm>
            <a:off x="4981925" y="3416700"/>
            <a:ext cx="2484000" cy="341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chemeClr val="lt1"/>
                </a:solidFill>
                <a:latin typeface="Source Sans Pro"/>
                <a:ea typeface="Source Sans Pro"/>
                <a:cs typeface="Source Sans Pro"/>
                <a:sym typeface="Source Sans Pro"/>
              </a:rPr>
              <a:t>Gisele Silva</a:t>
            </a:r>
            <a:endParaRPr b="1">
              <a:solidFill>
                <a:schemeClr val="lt1"/>
              </a:solidFill>
              <a:latin typeface="Source Sans Pro"/>
              <a:ea typeface="Source Sans Pro"/>
              <a:cs typeface="Source Sans Pro"/>
              <a:sym typeface="Source Sans Pro"/>
            </a:endParaRPr>
          </a:p>
        </p:txBody>
      </p:sp>
      <p:pic>
        <p:nvPicPr>
          <p:cNvPr id="77" name="Google Shape;77;p16"/>
          <p:cNvPicPr preferRelativeResize="0"/>
          <p:nvPr/>
        </p:nvPicPr>
        <p:blipFill>
          <a:blip r:embed="rId3">
            <a:alphaModFix/>
          </a:blip>
          <a:stretch>
            <a:fillRect/>
          </a:stretch>
        </p:blipFill>
        <p:spPr>
          <a:xfrm>
            <a:off x="1223825" y="849550"/>
            <a:ext cx="2400300" cy="2253300"/>
          </a:xfrm>
          <a:prstGeom prst="ellipse">
            <a:avLst/>
          </a:prstGeom>
          <a:noFill/>
          <a:ln>
            <a:noFill/>
          </a:ln>
        </p:spPr>
      </p:pic>
      <p:pic>
        <p:nvPicPr>
          <p:cNvPr id="78" name="Google Shape;78;p16"/>
          <p:cNvPicPr preferRelativeResize="0"/>
          <p:nvPr/>
        </p:nvPicPr>
        <p:blipFill rotWithShape="1">
          <a:blip r:embed="rId4">
            <a:alphaModFix/>
          </a:blip>
          <a:srcRect b="14755" l="0" r="0" t="14747"/>
          <a:stretch/>
        </p:blipFill>
        <p:spPr>
          <a:xfrm>
            <a:off x="5023775" y="849550"/>
            <a:ext cx="2400300" cy="2253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Aula 1 | HTML5 - Introdução</a:t>
            </a:r>
            <a:endParaRPr sz="2500">
              <a:solidFill>
                <a:srgbClr val="17181B"/>
              </a:solidFill>
              <a:highlight>
                <a:srgbClr val="DA63C7"/>
              </a:highlight>
              <a:latin typeface="Montserrat"/>
              <a:ea typeface="Montserrat"/>
              <a:cs typeface="Montserrat"/>
              <a:sym typeface="Montserrat"/>
            </a:endParaRPr>
          </a:p>
        </p:txBody>
      </p:sp>
      <p:sp>
        <p:nvSpPr>
          <p:cNvPr id="84" name="Google Shape;84;p17"/>
          <p:cNvSpPr txBox="1"/>
          <p:nvPr/>
        </p:nvSpPr>
        <p:spPr>
          <a:xfrm>
            <a:off x="622725" y="1467425"/>
            <a:ext cx="60324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FFFFFF"/>
              </a:buClr>
              <a:buSzPts val="2400"/>
              <a:buFont typeface="Source Sans Pro"/>
              <a:buChar char="➔"/>
            </a:pPr>
            <a:r>
              <a:rPr lang="pt-BR" sz="2400">
                <a:solidFill>
                  <a:srgbClr val="FFFFFF"/>
                </a:solidFill>
                <a:latin typeface="Source Sans Pro"/>
                <a:ea typeface="Source Sans Pro"/>
                <a:cs typeface="Source Sans Pro"/>
                <a:sym typeface="Source Sans Pro"/>
              </a:rPr>
              <a:t>Tags; </a:t>
            </a:r>
            <a:endParaRPr sz="2400">
              <a:solidFill>
                <a:srgbClr val="FFFFFF"/>
              </a:solidFill>
              <a:latin typeface="Source Sans Pro"/>
              <a:ea typeface="Source Sans Pro"/>
              <a:cs typeface="Source Sans Pro"/>
              <a:sym typeface="Source Sans Pro"/>
            </a:endParaRPr>
          </a:p>
          <a:p>
            <a:pPr indent="-381000" lvl="0" marL="457200" rtl="0" algn="l">
              <a:spcBef>
                <a:spcPts val="0"/>
              </a:spcBef>
              <a:spcAft>
                <a:spcPts val="0"/>
              </a:spcAft>
              <a:buClr>
                <a:srgbClr val="FFFFFF"/>
              </a:buClr>
              <a:buSzPts val="2400"/>
              <a:buFont typeface="Source Sans Pro"/>
              <a:buChar char="➔"/>
            </a:pPr>
            <a:r>
              <a:rPr lang="pt-BR" sz="2400">
                <a:solidFill>
                  <a:srgbClr val="FFFFFF"/>
                </a:solidFill>
                <a:latin typeface="Source Sans Pro"/>
                <a:ea typeface="Source Sans Pro"/>
                <a:cs typeface="Source Sans Pro"/>
                <a:sym typeface="Source Sans Pro"/>
              </a:rPr>
              <a:t>Estrutura; </a:t>
            </a:r>
            <a:endParaRPr sz="2400">
              <a:solidFill>
                <a:srgbClr val="FFFFFF"/>
              </a:solidFill>
              <a:latin typeface="Source Sans Pro"/>
              <a:ea typeface="Source Sans Pro"/>
              <a:cs typeface="Source Sans Pro"/>
              <a:sym typeface="Source Sans Pro"/>
            </a:endParaRPr>
          </a:p>
          <a:p>
            <a:pPr indent="-381000" lvl="0" marL="457200" rtl="0" algn="l">
              <a:spcBef>
                <a:spcPts val="0"/>
              </a:spcBef>
              <a:spcAft>
                <a:spcPts val="0"/>
              </a:spcAft>
              <a:buClr>
                <a:srgbClr val="FFFFFF"/>
              </a:buClr>
              <a:buSzPts val="2400"/>
              <a:buFont typeface="Source Sans Pro"/>
              <a:buChar char="➔"/>
            </a:pPr>
            <a:r>
              <a:rPr lang="pt-BR" sz="2400">
                <a:solidFill>
                  <a:srgbClr val="FFFFFF"/>
                </a:solidFill>
                <a:latin typeface="Source Sans Pro"/>
                <a:ea typeface="Source Sans Pro"/>
                <a:cs typeface="Source Sans Pro"/>
                <a:sym typeface="Source Sans Pro"/>
              </a:rPr>
              <a:t>Boas práticas: indentação, comentários, semântica; </a:t>
            </a:r>
            <a:endParaRPr sz="2400">
              <a:solidFill>
                <a:srgbClr val="FFFFFF"/>
              </a:solidFill>
              <a:latin typeface="Source Sans Pro"/>
              <a:ea typeface="Source Sans Pro"/>
              <a:cs typeface="Source Sans Pro"/>
              <a:sym typeface="Source Sans Pro"/>
            </a:endParaRPr>
          </a:p>
          <a:p>
            <a:pPr indent="-381000" lvl="0" marL="457200" rtl="0" algn="l">
              <a:spcBef>
                <a:spcPts val="0"/>
              </a:spcBef>
              <a:spcAft>
                <a:spcPts val="0"/>
              </a:spcAft>
              <a:buClr>
                <a:srgbClr val="FFFFFF"/>
              </a:buClr>
              <a:buSzPts val="2400"/>
              <a:buFont typeface="Source Sans Pro"/>
              <a:buChar char="➔"/>
            </a:pPr>
            <a:r>
              <a:rPr lang="pt-BR" sz="2400">
                <a:solidFill>
                  <a:srgbClr val="FFFFFF"/>
                </a:solidFill>
                <a:latin typeface="Source Sans Pro"/>
                <a:ea typeface="Source Sans Pro"/>
                <a:cs typeface="Source Sans Pro"/>
                <a:sym typeface="Source Sans Pro"/>
              </a:rPr>
              <a:t>Textos: níveis de títulos, parágrafos, quebra de linha, formatação de texto</a:t>
            </a:r>
            <a:endParaRPr sz="2400">
              <a:solidFill>
                <a:srgbClr val="FFFFFF"/>
              </a:solidFill>
              <a:latin typeface="Source Sans Pro"/>
              <a:ea typeface="Source Sans Pro"/>
              <a:cs typeface="Source Sans Pro"/>
              <a:sym typeface="Source Sans Pro"/>
            </a:endParaRPr>
          </a:p>
        </p:txBody>
      </p:sp>
      <p:sp>
        <p:nvSpPr>
          <p:cNvPr id="85" name="Google Shape;85;p17"/>
          <p:cNvSpPr/>
          <p:nvPr/>
        </p:nvSpPr>
        <p:spPr>
          <a:xfrm>
            <a:off x="6692775" y="50"/>
            <a:ext cx="2451000" cy="5143500"/>
          </a:xfrm>
          <a:prstGeom prst="rect">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C5F5"/>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Nosso projeto</a:t>
            </a:r>
            <a:endParaRPr sz="2500">
              <a:solidFill>
                <a:srgbClr val="17181B"/>
              </a:solidFill>
              <a:highlight>
                <a:srgbClr val="DA63C7"/>
              </a:highlight>
              <a:latin typeface="Montserrat"/>
              <a:ea typeface="Montserrat"/>
              <a:cs typeface="Montserrat"/>
              <a:sym typeface="Montserrat"/>
            </a:endParaRPr>
          </a:p>
        </p:txBody>
      </p:sp>
      <p:pic>
        <p:nvPicPr>
          <p:cNvPr id="91" name="Google Shape;91;p18"/>
          <p:cNvPicPr preferRelativeResize="0"/>
          <p:nvPr/>
        </p:nvPicPr>
        <p:blipFill>
          <a:blip r:embed="rId3">
            <a:alphaModFix/>
          </a:blip>
          <a:stretch>
            <a:fillRect/>
          </a:stretch>
        </p:blipFill>
        <p:spPr>
          <a:xfrm>
            <a:off x="5118300" y="118663"/>
            <a:ext cx="2217728" cy="4906176"/>
          </a:xfrm>
          <a:prstGeom prst="rect">
            <a:avLst/>
          </a:prstGeom>
          <a:noFill/>
          <a:ln>
            <a:noFill/>
          </a:ln>
        </p:spPr>
      </p:pic>
      <p:sp>
        <p:nvSpPr>
          <p:cNvPr id="92" name="Google Shape;92;p18"/>
          <p:cNvSpPr txBox="1"/>
          <p:nvPr/>
        </p:nvSpPr>
        <p:spPr>
          <a:xfrm>
            <a:off x="1596375" y="2285200"/>
            <a:ext cx="27543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4100" u="sng">
                <a:solidFill>
                  <a:srgbClr val="1C4587"/>
                </a:solidFill>
                <a:latin typeface="Source Sans Pro"/>
                <a:ea typeface="Source Sans Pro"/>
                <a:cs typeface="Source Sans Pro"/>
                <a:sym typeface="Source Sans Pro"/>
                <a:hlinkClick r:id="rId4">
                  <a:extLst>
                    <a:ext uri="{A12FA001-AC4F-418D-AE19-62706E023703}">
                      <ahyp:hlinkClr val="tx"/>
                    </a:ext>
                  </a:extLst>
                </a:hlinkClick>
              </a:rPr>
              <a:t>Portfólio</a:t>
            </a:r>
            <a:endParaRPr sz="4100">
              <a:solidFill>
                <a:srgbClr val="1C4587"/>
              </a:solidFill>
              <a:latin typeface="Source Sans Pro"/>
              <a:ea typeface="Source Sans Pro"/>
              <a:cs typeface="Source Sans Pro"/>
              <a:sym typeface="Source Sans Pro"/>
            </a:endParaRPr>
          </a:p>
          <a:p>
            <a:pPr indent="0" lvl="0" marL="0" rtl="0" algn="l">
              <a:spcBef>
                <a:spcPts val="0"/>
              </a:spcBef>
              <a:spcAft>
                <a:spcPts val="0"/>
              </a:spcAft>
              <a:buNone/>
            </a:pPr>
            <a:r>
              <a:t/>
            </a:r>
            <a:endParaRPr sz="41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O que é Front-End?</a:t>
            </a:r>
            <a:endParaRPr sz="2500">
              <a:solidFill>
                <a:srgbClr val="17181B"/>
              </a:solidFill>
              <a:highlight>
                <a:srgbClr val="DA63C7"/>
              </a:highlight>
              <a:latin typeface="Montserrat"/>
              <a:ea typeface="Montserrat"/>
              <a:cs typeface="Montserrat"/>
              <a:sym typeface="Montserrat"/>
            </a:endParaRPr>
          </a:p>
        </p:txBody>
      </p:sp>
      <p:sp>
        <p:nvSpPr>
          <p:cNvPr id="98" name="Google Shape;98;p19"/>
          <p:cNvSpPr txBox="1"/>
          <p:nvPr/>
        </p:nvSpPr>
        <p:spPr>
          <a:xfrm>
            <a:off x="50" y="3823800"/>
            <a:ext cx="9144000" cy="681000"/>
          </a:xfrm>
          <a:prstGeom prst="rect">
            <a:avLst/>
          </a:prstGeom>
          <a:solidFill>
            <a:srgbClr val="20124D"/>
          </a:solidFill>
          <a:ln>
            <a:noFill/>
          </a:ln>
        </p:spPr>
        <p:txBody>
          <a:bodyPr anchorCtr="0" anchor="t" bIns="91425" lIns="91425" spcFirstLastPara="1" rIns="91425" wrap="square" tIns="91425">
            <a:spAutoFit/>
          </a:bodyPr>
          <a:lstStyle/>
          <a:p>
            <a:pPr indent="0" lvl="0" marL="450000" rtl="0" algn="l">
              <a:lnSpc>
                <a:spcPct val="115000"/>
              </a:lnSpc>
              <a:spcBef>
                <a:spcPts val="0"/>
              </a:spcBef>
              <a:spcAft>
                <a:spcPts val="1200"/>
              </a:spcAft>
              <a:buClr>
                <a:schemeClr val="dk2"/>
              </a:buClr>
              <a:buSzPts val="1100"/>
              <a:buFont typeface="Arial"/>
              <a:buNone/>
            </a:pPr>
            <a:r>
              <a:rPr lang="pt-BR" sz="1500">
                <a:solidFill>
                  <a:schemeClr val="lt1"/>
                </a:solidFill>
                <a:latin typeface="Open Sans Medium"/>
                <a:ea typeface="Open Sans Medium"/>
                <a:cs typeface="Open Sans Medium"/>
                <a:sym typeface="Open Sans Medium"/>
              </a:rPr>
              <a:t>Desenvolvimento Front-End é considerado a parte responsável pelo visual de um site ou aplicação, ou seja, aquilo que conseguimos ver e interagir…</a:t>
            </a:r>
            <a:endParaRPr sz="1500">
              <a:solidFill>
                <a:schemeClr val="lt1"/>
              </a:solidFill>
              <a:latin typeface="Open Sans Medium"/>
              <a:ea typeface="Open Sans Medium"/>
              <a:cs typeface="Open Sans Medium"/>
              <a:sym typeface="Open Sans Medium"/>
            </a:endParaRPr>
          </a:p>
        </p:txBody>
      </p:sp>
      <p:pic>
        <p:nvPicPr>
          <p:cNvPr id="99" name="Google Shape;99;p19"/>
          <p:cNvPicPr preferRelativeResize="0"/>
          <p:nvPr/>
        </p:nvPicPr>
        <p:blipFill>
          <a:blip r:embed="rId3">
            <a:alphaModFix/>
          </a:blip>
          <a:stretch>
            <a:fillRect/>
          </a:stretch>
        </p:blipFill>
        <p:spPr>
          <a:xfrm>
            <a:off x="2706275" y="1205650"/>
            <a:ext cx="4608300" cy="2350200"/>
          </a:xfrm>
          <a:prstGeom prst="rect">
            <a:avLst/>
          </a:prstGeom>
          <a:noFill/>
          <a:ln>
            <a:noFill/>
          </a:ln>
        </p:spPr>
      </p:pic>
      <p:pic>
        <p:nvPicPr>
          <p:cNvPr id="100" name="Google Shape;100;p19"/>
          <p:cNvPicPr preferRelativeResize="0"/>
          <p:nvPr/>
        </p:nvPicPr>
        <p:blipFill>
          <a:blip r:embed="rId4">
            <a:alphaModFix/>
          </a:blip>
          <a:stretch>
            <a:fillRect/>
          </a:stretch>
        </p:blipFill>
        <p:spPr>
          <a:xfrm>
            <a:off x="704425" y="2560700"/>
            <a:ext cx="2255750" cy="96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Responsabilidades de uma pessoa Deva Front-End</a:t>
            </a:r>
            <a:endParaRPr sz="2500">
              <a:solidFill>
                <a:srgbClr val="17181B"/>
              </a:solidFill>
              <a:highlight>
                <a:srgbClr val="DA63C7"/>
              </a:highlight>
              <a:latin typeface="Montserrat"/>
              <a:ea typeface="Montserrat"/>
              <a:cs typeface="Montserrat"/>
              <a:sym typeface="Montserrat"/>
            </a:endParaRPr>
          </a:p>
        </p:txBody>
      </p:sp>
      <p:sp>
        <p:nvSpPr>
          <p:cNvPr id="106" name="Google Shape;106;p20"/>
          <p:cNvSpPr txBox="1"/>
          <p:nvPr>
            <p:ph idx="1" type="body"/>
          </p:nvPr>
        </p:nvSpPr>
        <p:spPr>
          <a:xfrm>
            <a:off x="909600" y="3572225"/>
            <a:ext cx="73248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17181B"/>
                </a:solidFill>
                <a:latin typeface="Montserrat"/>
                <a:ea typeface="Montserrat"/>
                <a:cs typeface="Montserrat"/>
                <a:sym typeface="Montserrat"/>
              </a:rPr>
              <a:t>É responsável por dar vida as interfaces!</a:t>
            </a:r>
            <a:endParaRPr>
              <a:solidFill>
                <a:srgbClr val="17181B"/>
              </a:solidFill>
              <a:latin typeface="Montserrat"/>
              <a:ea typeface="Montserrat"/>
              <a:cs typeface="Montserrat"/>
              <a:sym typeface="Montserrat"/>
            </a:endParaRPr>
          </a:p>
          <a:p>
            <a:pPr indent="0" lvl="0" marL="0" rtl="0" algn="l">
              <a:spcBef>
                <a:spcPts val="1200"/>
              </a:spcBef>
              <a:spcAft>
                <a:spcPts val="1200"/>
              </a:spcAft>
              <a:buNone/>
            </a:pPr>
            <a:r>
              <a:rPr lang="pt-BR">
                <a:solidFill>
                  <a:srgbClr val="17181B"/>
                </a:solidFill>
                <a:latin typeface="Montserrat"/>
                <a:ea typeface="Montserrat"/>
                <a:cs typeface="Montserrat"/>
                <a:sym typeface="Montserrat"/>
              </a:rPr>
              <a:t>O que não é responsabilidade do front-End é a criação do design. Essa parte é feita pela pessoa UI/UX Designer.</a:t>
            </a:r>
            <a:endParaRPr>
              <a:solidFill>
                <a:srgbClr val="17181B"/>
              </a:solidFill>
              <a:latin typeface="Montserrat"/>
              <a:ea typeface="Montserrat"/>
              <a:cs typeface="Montserrat"/>
              <a:sym typeface="Montserrat"/>
            </a:endParaRPr>
          </a:p>
        </p:txBody>
      </p:sp>
      <p:pic>
        <p:nvPicPr>
          <p:cNvPr id="107" name="Google Shape;107;p20"/>
          <p:cNvPicPr preferRelativeResize="0"/>
          <p:nvPr/>
        </p:nvPicPr>
        <p:blipFill>
          <a:blip r:embed="rId3">
            <a:alphaModFix/>
          </a:blip>
          <a:stretch>
            <a:fillRect/>
          </a:stretch>
        </p:blipFill>
        <p:spPr>
          <a:xfrm>
            <a:off x="2947800" y="1206700"/>
            <a:ext cx="3248400" cy="2160300"/>
          </a:xfrm>
          <a:prstGeom prst="rect">
            <a:avLst/>
          </a:prstGeom>
          <a:noFill/>
          <a:ln>
            <a:noFill/>
          </a:ln>
        </p:spPr>
      </p:pic>
      <p:sp>
        <p:nvSpPr>
          <p:cNvPr id="108" name="Google Shape;108;p20"/>
          <p:cNvSpPr txBox="1"/>
          <p:nvPr/>
        </p:nvSpPr>
        <p:spPr>
          <a:xfrm>
            <a:off x="2823300" y="2785750"/>
            <a:ext cx="878400" cy="10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Introdução</a:t>
            </a:r>
            <a:endParaRPr sz="2500">
              <a:solidFill>
                <a:srgbClr val="17181B"/>
              </a:solidFill>
              <a:highlight>
                <a:srgbClr val="DA63C7"/>
              </a:highlight>
              <a:latin typeface="Montserrat"/>
              <a:ea typeface="Montserrat"/>
              <a:cs typeface="Montserrat"/>
              <a:sym typeface="Montserrat"/>
            </a:endParaRPr>
          </a:p>
        </p:txBody>
      </p:sp>
      <p:sp>
        <p:nvSpPr>
          <p:cNvPr id="114" name="Google Shape;114;p21"/>
          <p:cNvSpPr txBox="1"/>
          <p:nvPr/>
        </p:nvSpPr>
        <p:spPr>
          <a:xfrm>
            <a:off x="2823300" y="2785750"/>
            <a:ext cx="8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115" name="Google Shape;115;p21"/>
          <p:cNvPicPr preferRelativeResize="0"/>
          <p:nvPr/>
        </p:nvPicPr>
        <p:blipFill>
          <a:blip r:embed="rId3">
            <a:alphaModFix/>
          </a:blip>
          <a:stretch>
            <a:fillRect/>
          </a:stretch>
        </p:blipFill>
        <p:spPr>
          <a:xfrm>
            <a:off x="1023000" y="1712525"/>
            <a:ext cx="2143125" cy="2143125"/>
          </a:xfrm>
          <a:prstGeom prst="rect">
            <a:avLst/>
          </a:prstGeom>
          <a:noFill/>
          <a:ln>
            <a:noFill/>
          </a:ln>
        </p:spPr>
      </p:pic>
      <p:sp>
        <p:nvSpPr>
          <p:cNvPr id="116" name="Google Shape;116;p21"/>
          <p:cNvSpPr txBox="1"/>
          <p:nvPr/>
        </p:nvSpPr>
        <p:spPr>
          <a:xfrm>
            <a:off x="3655525" y="2179300"/>
            <a:ext cx="5176800" cy="12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800">
                <a:latin typeface="Source Sans Pro"/>
                <a:ea typeface="Source Sans Pro"/>
                <a:cs typeface="Source Sans Pro"/>
                <a:sym typeface="Source Sans Pro"/>
              </a:rPr>
              <a:t>H</a:t>
            </a:r>
            <a:r>
              <a:rPr lang="pt-BR" sz="2200">
                <a:latin typeface="Source Sans Pro"/>
                <a:ea typeface="Source Sans Pro"/>
                <a:cs typeface="Source Sans Pro"/>
                <a:sym typeface="Source Sans Pro"/>
              </a:rPr>
              <a:t>yper </a:t>
            </a:r>
            <a:r>
              <a:rPr b="1" lang="pt-BR" sz="3800">
                <a:latin typeface="Source Sans Pro"/>
                <a:ea typeface="Source Sans Pro"/>
                <a:cs typeface="Source Sans Pro"/>
                <a:sym typeface="Source Sans Pro"/>
              </a:rPr>
              <a:t>T</a:t>
            </a:r>
            <a:r>
              <a:rPr lang="pt-BR" sz="2200">
                <a:latin typeface="Source Sans Pro"/>
                <a:ea typeface="Source Sans Pro"/>
                <a:cs typeface="Source Sans Pro"/>
                <a:sym typeface="Source Sans Pro"/>
              </a:rPr>
              <a:t>ext </a:t>
            </a:r>
            <a:r>
              <a:rPr b="1" lang="pt-BR" sz="3800">
                <a:latin typeface="Source Sans Pro"/>
                <a:ea typeface="Source Sans Pro"/>
                <a:cs typeface="Source Sans Pro"/>
                <a:sym typeface="Source Sans Pro"/>
              </a:rPr>
              <a:t>M</a:t>
            </a:r>
            <a:r>
              <a:rPr lang="pt-BR" sz="2200">
                <a:latin typeface="Source Sans Pro"/>
                <a:ea typeface="Source Sans Pro"/>
                <a:cs typeface="Source Sans Pro"/>
                <a:sym typeface="Source Sans Pro"/>
              </a:rPr>
              <a:t>arkup </a:t>
            </a:r>
            <a:r>
              <a:rPr b="1" lang="pt-BR" sz="3800">
                <a:latin typeface="Source Sans Pro"/>
                <a:ea typeface="Source Sans Pro"/>
                <a:cs typeface="Source Sans Pro"/>
                <a:sym typeface="Source Sans Pro"/>
              </a:rPr>
              <a:t>L</a:t>
            </a:r>
            <a:r>
              <a:rPr lang="pt-BR" sz="2200">
                <a:latin typeface="Source Sans Pro"/>
                <a:ea typeface="Source Sans Pro"/>
                <a:cs typeface="Source Sans Pro"/>
                <a:sym typeface="Source Sans Pro"/>
              </a:rPr>
              <a:t>anguage</a:t>
            </a:r>
            <a:br>
              <a:rPr lang="pt-BR" sz="2200">
                <a:latin typeface="Source Sans Pro"/>
                <a:ea typeface="Source Sans Pro"/>
                <a:cs typeface="Source Sans Pro"/>
                <a:sym typeface="Source Sans Pro"/>
              </a:rPr>
            </a:br>
            <a:r>
              <a:rPr lang="pt-BR" sz="2200">
                <a:latin typeface="Source Sans Pro"/>
                <a:ea typeface="Source Sans Pro"/>
                <a:cs typeface="Source Sans Pro"/>
                <a:sym typeface="Source Sans Pro"/>
              </a:rPr>
              <a:t>(Linguagem de marcação de hipertexto)</a:t>
            </a:r>
            <a:endParaRPr sz="22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20" name="Shape 120"/>
        <p:cNvGrpSpPr/>
        <p:nvPr/>
      </p:nvGrpSpPr>
      <p:grpSpPr>
        <a:xfrm>
          <a:off x="0" y="0"/>
          <a:ext cx="0" cy="0"/>
          <a:chOff x="0" y="0"/>
          <a:chExt cx="0" cy="0"/>
        </a:xfrm>
      </p:grpSpPr>
      <p:sp>
        <p:nvSpPr>
          <p:cNvPr id="121" name="Google Shape;121;p22"/>
          <p:cNvSpPr/>
          <p:nvPr/>
        </p:nvSpPr>
        <p:spPr>
          <a:xfrm>
            <a:off x="267525" y="1262400"/>
            <a:ext cx="4854000" cy="1551000"/>
          </a:xfrm>
          <a:prstGeom prst="rect">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 name="Google Shape;122;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Tags</a:t>
            </a:r>
            <a:endParaRPr sz="2500">
              <a:solidFill>
                <a:srgbClr val="17181B"/>
              </a:solidFill>
              <a:highlight>
                <a:srgbClr val="DA63C7"/>
              </a:highlight>
              <a:latin typeface="Montserrat"/>
              <a:ea typeface="Montserrat"/>
              <a:cs typeface="Montserrat"/>
              <a:sym typeface="Montserrat"/>
            </a:endParaRPr>
          </a:p>
        </p:txBody>
      </p:sp>
      <p:sp>
        <p:nvSpPr>
          <p:cNvPr id="123" name="Google Shape;123;p22"/>
          <p:cNvSpPr txBox="1"/>
          <p:nvPr/>
        </p:nvSpPr>
        <p:spPr>
          <a:xfrm>
            <a:off x="1924672" y="1991892"/>
            <a:ext cx="25353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pt-BR" sz="2000">
                <a:solidFill>
                  <a:schemeClr val="lt1"/>
                </a:solidFill>
                <a:latin typeface="Source Sans Pro"/>
                <a:ea typeface="Source Sans Pro"/>
                <a:cs typeface="Source Sans Pro"/>
                <a:sym typeface="Source Sans Pro"/>
              </a:rPr>
              <a:t>conteúdo</a:t>
            </a:r>
            <a:endParaRPr sz="2600">
              <a:solidFill>
                <a:schemeClr val="lt1"/>
              </a:solidFill>
              <a:latin typeface="Ubuntu"/>
              <a:ea typeface="Ubuntu"/>
              <a:cs typeface="Ubuntu"/>
              <a:sym typeface="Ubuntu"/>
            </a:endParaRPr>
          </a:p>
        </p:txBody>
      </p:sp>
      <p:grpSp>
        <p:nvGrpSpPr>
          <p:cNvPr id="124" name="Google Shape;124;p22"/>
          <p:cNvGrpSpPr/>
          <p:nvPr/>
        </p:nvGrpSpPr>
        <p:grpSpPr>
          <a:xfrm>
            <a:off x="291611" y="1452850"/>
            <a:ext cx="1675500" cy="1170100"/>
            <a:chOff x="1747486" y="1563825"/>
            <a:chExt cx="1675500" cy="1170100"/>
          </a:xfrm>
        </p:grpSpPr>
        <p:sp>
          <p:nvSpPr>
            <p:cNvPr id="125" name="Google Shape;125;p22"/>
            <p:cNvSpPr txBox="1"/>
            <p:nvPr/>
          </p:nvSpPr>
          <p:spPr>
            <a:xfrm>
              <a:off x="1747486" y="2087425"/>
              <a:ext cx="1675500" cy="64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pt-BR" sz="3000">
                  <a:solidFill>
                    <a:srgbClr val="FF0000"/>
                  </a:solidFill>
                  <a:latin typeface="Ubuntu"/>
                  <a:ea typeface="Ubuntu"/>
                  <a:cs typeface="Ubuntu"/>
                  <a:sym typeface="Ubuntu"/>
                </a:rPr>
                <a:t>&lt;</a:t>
              </a:r>
              <a:r>
                <a:rPr lang="pt-BR" sz="2000">
                  <a:solidFill>
                    <a:schemeClr val="lt1"/>
                  </a:solidFill>
                  <a:latin typeface="Source Sans Pro"/>
                  <a:ea typeface="Source Sans Pro"/>
                  <a:cs typeface="Source Sans Pro"/>
                  <a:sym typeface="Source Sans Pro"/>
                </a:rPr>
                <a:t>elemento</a:t>
              </a:r>
              <a:r>
                <a:rPr b="1" lang="pt-BR" sz="3000">
                  <a:solidFill>
                    <a:srgbClr val="FF0000"/>
                  </a:solidFill>
                  <a:latin typeface="Ubuntu"/>
                  <a:ea typeface="Ubuntu"/>
                  <a:cs typeface="Ubuntu"/>
                  <a:sym typeface="Ubuntu"/>
                </a:rPr>
                <a:t>&gt; </a:t>
              </a:r>
              <a:endParaRPr b="1" sz="3000">
                <a:solidFill>
                  <a:srgbClr val="FF0000"/>
                </a:solidFill>
                <a:latin typeface="Ubuntu"/>
                <a:ea typeface="Ubuntu"/>
                <a:cs typeface="Ubuntu"/>
                <a:sym typeface="Ubuntu"/>
              </a:endParaRPr>
            </a:p>
          </p:txBody>
        </p:sp>
        <p:sp>
          <p:nvSpPr>
            <p:cNvPr id="126" name="Google Shape;126;p22"/>
            <p:cNvSpPr/>
            <p:nvPr/>
          </p:nvSpPr>
          <p:spPr>
            <a:xfrm>
              <a:off x="1825250" y="1563825"/>
              <a:ext cx="153000" cy="615600"/>
            </a:xfrm>
            <a:prstGeom prst="down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2"/>
            <p:cNvSpPr/>
            <p:nvPr/>
          </p:nvSpPr>
          <p:spPr>
            <a:xfrm>
              <a:off x="1905400" y="1564425"/>
              <a:ext cx="12039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434343"/>
                  </a:solidFill>
                  <a:latin typeface="Ubuntu"/>
                  <a:ea typeface="Ubuntu"/>
                  <a:cs typeface="Ubuntu"/>
                  <a:sym typeface="Ubuntu"/>
                </a:rPr>
                <a:t>Inicio</a:t>
              </a:r>
              <a:r>
                <a:rPr lang="pt-BR">
                  <a:solidFill>
                    <a:srgbClr val="434343"/>
                  </a:solidFill>
                  <a:latin typeface="Ubuntu"/>
                  <a:ea typeface="Ubuntu"/>
                  <a:cs typeface="Ubuntu"/>
                  <a:sym typeface="Ubuntu"/>
                </a:rPr>
                <a:t> da tag</a:t>
              </a:r>
              <a:endParaRPr>
                <a:solidFill>
                  <a:srgbClr val="434343"/>
                </a:solidFill>
                <a:latin typeface="Ubuntu"/>
                <a:ea typeface="Ubuntu"/>
                <a:cs typeface="Ubuntu"/>
                <a:sym typeface="Ubuntu"/>
              </a:endParaRPr>
            </a:p>
          </p:txBody>
        </p:sp>
      </p:grpSp>
      <p:grpSp>
        <p:nvGrpSpPr>
          <p:cNvPr id="128" name="Google Shape;128;p22"/>
          <p:cNvGrpSpPr/>
          <p:nvPr/>
        </p:nvGrpSpPr>
        <p:grpSpPr>
          <a:xfrm>
            <a:off x="3063037" y="1452850"/>
            <a:ext cx="1906800" cy="1170100"/>
            <a:chOff x="4518912" y="1563825"/>
            <a:chExt cx="1906800" cy="1170100"/>
          </a:xfrm>
        </p:grpSpPr>
        <p:sp>
          <p:nvSpPr>
            <p:cNvPr id="129" name="Google Shape;129;p22"/>
            <p:cNvSpPr txBox="1"/>
            <p:nvPr/>
          </p:nvSpPr>
          <p:spPr>
            <a:xfrm>
              <a:off x="4518912" y="2087425"/>
              <a:ext cx="1906800" cy="64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pt-BR" sz="3000">
                  <a:solidFill>
                    <a:srgbClr val="FF0000"/>
                  </a:solidFill>
                  <a:latin typeface="Ubuntu"/>
                  <a:ea typeface="Ubuntu"/>
                  <a:cs typeface="Ubuntu"/>
                  <a:sym typeface="Ubuntu"/>
                </a:rPr>
                <a:t>&lt;/</a:t>
              </a:r>
              <a:r>
                <a:rPr lang="pt-BR" sz="2000">
                  <a:solidFill>
                    <a:schemeClr val="lt1"/>
                  </a:solidFill>
                  <a:latin typeface="Source Sans Pro"/>
                  <a:ea typeface="Source Sans Pro"/>
                  <a:cs typeface="Source Sans Pro"/>
                  <a:sym typeface="Source Sans Pro"/>
                </a:rPr>
                <a:t>elemento</a:t>
              </a:r>
              <a:r>
                <a:rPr b="1" lang="pt-BR" sz="3000">
                  <a:solidFill>
                    <a:srgbClr val="FF0000"/>
                  </a:solidFill>
                  <a:latin typeface="Ubuntu"/>
                  <a:ea typeface="Ubuntu"/>
                  <a:cs typeface="Ubuntu"/>
                  <a:sym typeface="Ubuntu"/>
                </a:rPr>
                <a:t>&gt; </a:t>
              </a:r>
              <a:endParaRPr b="1" sz="3000">
                <a:solidFill>
                  <a:srgbClr val="FF0000"/>
                </a:solidFill>
                <a:latin typeface="Ubuntu"/>
                <a:ea typeface="Ubuntu"/>
                <a:cs typeface="Ubuntu"/>
                <a:sym typeface="Ubuntu"/>
              </a:endParaRPr>
            </a:p>
          </p:txBody>
        </p:sp>
        <p:sp>
          <p:nvSpPr>
            <p:cNvPr id="130" name="Google Shape;130;p22"/>
            <p:cNvSpPr/>
            <p:nvPr/>
          </p:nvSpPr>
          <p:spPr>
            <a:xfrm>
              <a:off x="4783600" y="1563825"/>
              <a:ext cx="153000" cy="615600"/>
            </a:xfrm>
            <a:prstGeom prst="down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2"/>
            <p:cNvSpPr/>
            <p:nvPr/>
          </p:nvSpPr>
          <p:spPr>
            <a:xfrm>
              <a:off x="4863750" y="1564425"/>
              <a:ext cx="12039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434343"/>
                  </a:solidFill>
                  <a:latin typeface="Ubuntu"/>
                  <a:ea typeface="Ubuntu"/>
                  <a:cs typeface="Ubuntu"/>
                  <a:sym typeface="Ubuntu"/>
                </a:rPr>
                <a:t>Fim</a:t>
              </a:r>
              <a:r>
                <a:rPr lang="pt-BR">
                  <a:solidFill>
                    <a:srgbClr val="434343"/>
                  </a:solidFill>
                  <a:latin typeface="Ubuntu"/>
                  <a:ea typeface="Ubuntu"/>
                  <a:cs typeface="Ubuntu"/>
                  <a:sym typeface="Ubuntu"/>
                </a:rPr>
                <a:t> da tag</a:t>
              </a:r>
              <a:endParaRPr>
                <a:solidFill>
                  <a:srgbClr val="434343"/>
                </a:solidFill>
                <a:latin typeface="Ubuntu"/>
                <a:ea typeface="Ubuntu"/>
                <a:cs typeface="Ubuntu"/>
                <a:sym typeface="Ubuntu"/>
              </a:endParaRPr>
            </a:p>
          </p:txBody>
        </p:sp>
      </p:grpSp>
      <p:sp>
        <p:nvSpPr>
          <p:cNvPr id="132" name="Google Shape;132;p22"/>
          <p:cNvSpPr/>
          <p:nvPr/>
        </p:nvSpPr>
        <p:spPr>
          <a:xfrm>
            <a:off x="5330325" y="0"/>
            <a:ext cx="3813600" cy="516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55600" lvl="0" marL="719999" marR="206827" rtl="0" algn="l">
              <a:spcBef>
                <a:spcPts val="0"/>
              </a:spcBef>
              <a:spcAft>
                <a:spcPts val="0"/>
              </a:spcAft>
              <a:buClr>
                <a:srgbClr val="17181B"/>
              </a:buClr>
              <a:buSzPts val="2000"/>
              <a:buFont typeface="Source Sans Pro"/>
              <a:buChar char="➔"/>
            </a:pPr>
            <a:r>
              <a:rPr lang="pt-BR" sz="2000">
                <a:solidFill>
                  <a:srgbClr val="17181B"/>
                </a:solidFill>
                <a:latin typeface="Source Sans Pro"/>
                <a:ea typeface="Source Sans Pro"/>
                <a:cs typeface="Source Sans Pro"/>
                <a:sym typeface="Source Sans Pro"/>
              </a:rPr>
              <a:t>HTML significa linguagem de marcação de hipertexto;</a:t>
            </a:r>
            <a:endParaRPr sz="2000">
              <a:solidFill>
                <a:srgbClr val="17181B"/>
              </a:solidFill>
              <a:latin typeface="Source Sans Pro"/>
              <a:ea typeface="Source Sans Pro"/>
              <a:cs typeface="Source Sans Pro"/>
              <a:sym typeface="Source Sans Pro"/>
            </a:endParaRPr>
          </a:p>
          <a:p>
            <a:pPr indent="-228600" lvl="0" marL="719999" marR="206827" rtl="0" algn="l">
              <a:spcBef>
                <a:spcPts val="0"/>
              </a:spcBef>
              <a:spcAft>
                <a:spcPts val="0"/>
              </a:spcAft>
              <a:buNone/>
            </a:pPr>
            <a:r>
              <a:t/>
            </a:r>
            <a:endParaRPr sz="2000">
              <a:solidFill>
                <a:srgbClr val="17181B"/>
              </a:solidFill>
              <a:latin typeface="Source Sans Pro"/>
              <a:ea typeface="Source Sans Pro"/>
              <a:cs typeface="Source Sans Pro"/>
              <a:sym typeface="Source Sans Pro"/>
            </a:endParaRPr>
          </a:p>
          <a:p>
            <a:pPr indent="-355600" lvl="0" marL="719999" marR="206827" rtl="0" algn="l">
              <a:spcBef>
                <a:spcPts val="0"/>
              </a:spcBef>
              <a:spcAft>
                <a:spcPts val="0"/>
              </a:spcAft>
              <a:buClr>
                <a:srgbClr val="17181B"/>
              </a:buClr>
              <a:buSzPts val="2000"/>
              <a:buFont typeface="Source Sans Pro"/>
              <a:buChar char="➔"/>
            </a:pPr>
            <a:r>
              <a:rPr lang="pt-BR" sz="2000">
                <a:solidFill>
                  <a:srgbClr val="17181B"/>
                </a:solidFill>
                <a:latin typeface="Source Sans Pro"/>
                <a:ea typeface="Source Sans Pro"/>
                <a:cs typeface="Source Sans Pro"/>
                <a:sym typeface="Source Sans Pro"/>
              </a:rPr>
              <a:t>As tags tem o objetivo de marcar elementos. Ou seja, determinar onde um elemento começa e onde ele termina; </a:t>
            </a:r>
            <a:endParaRPr sz="2000">
              <a:solidFill>
                <a:srgbClr val="17181B"/>
              </a:solidFill>
              <a:latin typeface="Source Sans Pro"/>
              <a:ea typeface="Source Sans Pro"/>
              <a:cs typeface="Source Sans Pro"/>
              <a:sym typeface="Source Sans Pro"/>
            </a:endParaRPr>
          </a:p>
          <a:p>
            <a:pPr indent="-228600" lvl="0" marL="719999" marR="206827" rtl="0" algn="l">
              <a:spcBef>
                <a:spcPts val="0"/>
              </a:spcBef>
              <a:spcAft>
                <a:spcPts val="0"/>
              </a:spcAft>
              <a:buNone/>
            </a:pPr>
            <a:r>
              <a:t/>
            </a:r>
            <a:endParaRPr sz="2000">
              <a:solidFill>
                <a:srgbClr val="17181B"/>
              </a:solidFill>
              <a:latin typeface="Source Sans Pro"/>
              <a:ea typeface="Source Sans Pro"/>
              <a:cs typeface="Source Sans Pro"/>
              <a:sym typeface="Source Sans Pro"/>
            </a:endParaRPr>
          </a:p>
          <a:p>
            <a:pPr indent="-355600" lvl="0" marL="719999" marR="206827" rtl="0" algn="l">
              <a:spcBef>
                <a:spcPts val="0"/>
              </a:spcBef>
              <a:spcAft>
                <a:spcPts val="0"/>
              </a:spcAft>
              <a:buClr>
                <a:srgbClr val="17181B"/>
              </a:buClr>
              <a:buSzPts val="2000"/>
              <a:buFont typeface="Source Sans Pro"/>
              <a:buChar char="➔"/>
            </a:pPr>
            <a:r>
              <a:rPr lang="pt-BR" sz="2000">
                <a:solidFill>
                  <a:srgbClr val="17181B"/>
                </a:solidFill>
                <a:latin typeface="Source Sans Pro"/>
                <a:ea typeface="Source Sans Pro"/>
                <a:cs typeface="Source Sans Pro"/>
                <a:sym typeface="Source Sans Pro"/>
              </a:rPr>
              <a:t>Podem ser dispostas em duas estruturas: as que precisam de fechamento e que fecham sozinhas (self-closing).</a:t>
            </a:r>
            <a:endParaRPr>
              <a:latin typeface="Source Sans Pro"/>
              <a:ea typeface="Source Sans Pro"/>
              <a:cs typeface="Source Sans Pro"/>
              <a:sym typeface="Source Sans Pro"/>
            </a:endParaRPr>
          </a:p>
        </p:txBody>
      </p:sp>
      <p:sp>
        <p:nvSpPr>
          <p:cNvPr id="133" name="Google Shape;133;p22"/>
          <p:cNvSpPr txBox="1"/>
          <p:nvPr/>
        </p:nvSpPr>
        <p:spPr>
          <a:xfrm>
            <a:off x="929037" y="3814050"/>
            <a:ext cx="3531000" cy="64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pt-BR" sz="3000">
                <a:solidFill>
                  <a:srgbClr val="FF0000"/>
                </a:solidFill>
                <a:latin typeface="Ubuntu"/>
                <a:ea typeface="Ubuntu"/>
                <a:cs typeface="Ubuntu"/>
                <a:sym typeface="Ubuntu"/>
              </a:rPr>
              <a:t>&lt;</a:t>
            </a:r>
            <a:r>
              <a:rPr b="1" lang="pt-BR" sz="3000">
                <a:solidFill>
                  <a:schemeClr val="dk2"/>
                </a:solidFill>
                <a:latin typeface="Ubuntu"/>
                <a:ea typeface="Ubuntu"/>
                <a:cs typeface="Ubuntu"/>
                <a:sym typeface="Ubuntu"/>
              </a:rPr>
              <a:t> </a:t>
            </a:r>
            <a:r>
              <a:rPr lang="pt-BR" sz="2000">
                <a:solidFill>
                  <a:schemeClr val="dk2"/>
                </a:solidFill>
                <a:latin typeface="Source Sans Pro"/>
                <a:ea typeface="Source Sans Pro"/>
                <a:cs typeface="Source Sans Pro"/>
                <a:sym typeface="Source Sans Pro"/>
              </a:rPr>
              <a:t>elemento 	     conteúdo</a:t>
            </a:r>
            <a:r>
              <a:rPr lang="pt-BR" sz="2000">
                <a:solidFill>
                  <a:schemeClr val="lt1"/>
                </a:solidFill>
                <a:latin typeface="Source Sans Pro"/>
                <a:ea typeface="Source Sans Pro"/>
                <a:cs typeface="Source Sans Pro"/>
                <a:sym typeface="Source Sans Pro"/>
              </a:rPr>
              <a:t> </a:t>
            </a:r>
            <a:r>
              <a:rPr b="1" lang="pt-BR" sz="3000">
                <a:solidFill>
                  <a:srgbClr val="FF0000"/>
                </a:solidFill>
                <a:latin typeface="Ubuntu"/>
                <a:ea typeface="Ubuntu"/>
                <a:cs typeface="Ubuntu"/>
                <a:sym typeface="Ubuntu"/>
              </a:rPr>
              <a:t>/&gt; </a:t>
            </a:r>
            <a:endParaRPr b="1" sz="3000">
              <a:solidFill>
                <a:srgbClr val="FF0000"/>
              </a:solidFill>
              <a:latin typeface="Ubuntu"/>
              <a:ea typeface="Ubuntu"/>
              <a:cs typeface="Ubuntu"/>
              <a:sym typeface="Ubuntu"/>
            </a:endParaRPr>
          </a:p>
        </p:txBody>
      </p:sp>
      <p:sp>
        <p:nvSpPr>
          <p:cNvPr id="134" name="Google Shape;134;p22"/>
          <p:cNvSpPr/>
          <p:nvPr/>
        </p:nvSpPr>
        <p:spPr>
          <a:xfrm>
            <a:off x="3369025" y="3290450"/>
            <a:ext cx="153000" cy="615600"/>
          </a:xfrm>
          <a:prstGeom prst="down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p:nvPr/>
        </p:nvSpPr>
        <p:spPr>
          <a:xfrm>
            <a:off x="3449175" y="3291050"/>
            <a:ext cx="12039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434343"/>
                </a:solidFill>
                <a:latin typeface="Ubuntu"/>
                <a:ea typeface="Ubuntu"/>
                <a:cs typeface="Ubuntu"/>
                <a:sym typeface="Ubuntu"/>
              </a:rPr>
              <a:t>Self-closing</a:t>
            </a:r>
            <a:endParaRPr>
              <a:solidFill>
                <a:srgbClr val="434343"/>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